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70" r:id="rId15"/>
    <p:sldId id="272" r:id="rId16"/>
    <p:sldId id="271" r:id="rId17"/>
    <p:sldId id="273"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E9A6B-E6AF-4A95-BD2B-76B809BA015C}" type="datetimeFigureOut">
              <a:rPr lang="en-US" smtClean="0"/>
              <a:t>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0B954-AEA8-49C6-A5B6-29E79B23C7E9}" type="slidenum">
              <a:rPr lang="en-US" smtClean="0"/>
              <a:t>‹#›</a:t>
            </a:fld>
            <a:endParaRPr lang="en-US"/>
          </a:p>
        </p:txBody>
      </p:sp>
    </p:spTree>
    <p:extLst>
      <p:ext uri="{BB962C8B-B14F-4D97-AF65-F5344CB8AC3E}">
        <p14:creationId xmlns:p14="http://schemas.microsoft.com/office/powerpoint/2010/main" val="386297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691CB2-5BAB-41B9-BBB7-1C6EB7FFBB00}"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91CB2-5BAB-41B9-BBB7-1C6EB7FFBB00}"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91CB2-5BAB-41B9-BBB7-1C6EB7FFBB00}"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91CB2-5BAB-41B9-BBB7-1C6EB7FFBB00}"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6691CB2-5BAB-41B9-BBB7-1C6EB7FFBB00}"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691CB2-5BAB-41B9-BBB7-1C6EB7FFBB00}"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98EF-656F-4834-9430-D9E4C303A75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691CB2-5BAB-41B9-BBB7-1C6EB7FFBB00}"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91CB2-5BAB-41B9-BBB7-1C6EB7FFBB00}"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91CB2-5BAB-41B9-BBB7-1C6EB7FFBB00}"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6691CB2-5BAB-41B9-BBB7-1C6EB7FFBB00}" type="datetimeFigureOut">
              <a:rPr lang="en-US" smtClean="0"/>
              <a:t>1/27/2023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D5C98EF-656F-4834-9430-D9E4C303A7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91CB2-5BAB-41B9-BBB7-1C6EB7FFBB00}"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98EF-656F-4834-9430-D9E4C303A7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6691CB2-5BAB-41B9-BBB7-1C6EB7FFBB00}" type="datetimeFigureOut">
              <a:rPr lang="en-US" smtClean="0"/>
              <a:t>1/27/2023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D5C98EF-656F-4834-9430-D9E4C303A7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ar.wikipedia.org/wiki/%D8%A8%D9%84%D8%B9%D9%88%D9%85" TargetMode="External"/><Relationship Id="rId3" Type="http://schemas.openxmlformats.org/officeDocument/2006/relationships/hyperlink" Target="https://ar.wikipedia.org/wiki/%D8%A7%D9%84%D8%A3%D8%B3%D9%85%D8%A7%D9%83_%D8%B4%D8%B9%D8%A7%D8%B9%D9%8A%D8%A9_%D8%A7%D9%84%D8%B2%D8%B9%D8%A7%D9%86%D9%81" TargetMode="External"/><Relationship Id="rId7" Type="http://schemas.openxmlformats.org/officeDocument/2006/relationships/hyperlink" Target="https://ar.wikipedia.org/wiki/%D9%81%D8%AA%D8%A7%D8%AA" TargetMode="External"/><Relationship Id="rId2" Type="http://schemas.openxmlformats.org/officeDocument/2006/relationships/hyperlink" Target="https://ar.wikipedia.org/wiki/%D8%B1%D8%AA%D8%A8%D8%A9_(%D8%AA%D8%B5%D9%86%D9%8A%D9%81)" TargetMode="External"/><Relationship Id="rId1" Type="http://schemas.openxmlformats.org/officeDocument/2006/relationships/slideLayout" Target="../slideLayouts/slideLayout1.xml"/><Relationship Id="rId6" Type="http://schemas.openxmlformats.org/officeDocument/2006/relationships/hyperlink" Target="https://ar.wikipedia.org/w/index.php?title=%D8%AE%D8%B7_%D8%AC%D8%A7%D9%86%D8%A8%D9%8A&amp;action=edit&amp;redlink=1" TargetMode="External"/><Relationship Id="rId5" Type="http://schemas.openxmlformats.org/officeDocument/2006/relationships/hyperlink" Target="https://ar.wikipedia.org/wiki/%D8%B2%D8%B9%D9%86%D9%81%D8%A9_%D8%B8%D9%87%D8%B1%D9%8A%D8%A9" TargetMode="External"/><Relationship Id="rId4" Type="http://schemas.openxmlformats.org/officeDocument/2006/relationships/hyperlink" Target="https://ar.wikipedia.org/wiki/%D8%AD%D9%88%D8%B6_%D8%A7%D9%84%D8%A8%D8%AD%D8%B1_%D8%A7%D9%84%D8%A3%D8%A8%D9%8A%D8%B6_%D8%A7%D9%84%D9%85%D8%AA%D9%88%D8%B3%D8%B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kenanaonline.com/users/aquazoo2/tags/6764/post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600" y="1"/>
            <a:ext cx="3616036" cy="1676399"/>
          </a:xfrm>
        </p:spPr>
        <p:txBody>
          <a:bodyPr>
            <a:normAutofit/>
          </a:bodyPr>
          <a:lstStyle/>
          <a:p>
            <a:pPr algn="justLow" rtl="1"/>
            <a:r>
              <a:rPr lang="ar-IQ" sz="2400" dirty="0" smtClean="0"/>
              <a:t>جامعة البصرة</a:t>
            </a:r>
            <a:br>
              <a:rPr lang="ar-IQ" sz="2400" dirty="0" smtClean="0"/>
            </a:br>
            <a:r>
              <a:rPr lang="ar-IQ" sz="2400" dirty="0" smtClean="0"/>
              <a:t>كلية الزراعة</a:t>
            </a:r>
            <a:br>
              <a:rPr lang="ar-IQ" sz="2400" dirty="0" smtClean="0"/>
            </a:br>
            <a:r>
              <a:rPr lang="ar-IQ" sz="2400" dirty="0" smtClean="0"/>
              <a:t>وحدة الاستزراع المائي</a:t>
            </a:r>
            <a:endParaRPr lang="en-US" sz="2400" dirty="0"/>
          </a:p>
        </p:txBody>
      </p:sp>
      <p:sp>
        <p:nvSpPr>
          <p:cNvPr id="3" name="Subtitle 2"/>
          <p:cNvSpPr>
            <a:spLocks noGrp="1"/>
          </p:cNvSpPr>
          <p:nvPr>
            <p:ph type="subTitle" idx="1"/>
          </p:nvPr>
        </p:nvSpPr>
        <p:spPr>
          <a:xfrm>
            <a:off x="838200" y="1981200"/>
            <a:ext cx="7772400" cy="3429000"/>
          </a:xfrm>
        </p:spPr>
        <p:txBody>
          <a:bodyPr>
            <a:normAutofit fontScale="62500" lnSpcReduction="20000"/>
          </a:bodyPr>
          <a:lstStyle/>
          <a:p>
            <a:pPr algn="ctr" rtl="1"/>
            <a:r>
              <a:rPr lang="ar-IQ" sz="8000" dirty="0" smtClean="0">
                <a:solidFill>
                  <a:schemeClr val="tx1"/>
                </a:solidFill>
                <a:cs typeface="+mj-cs"/>
              </a:rPr>
              <a:t> استزراع الاسماك </a:t>
            </a:r>
            <a:r>
              <a:rPr lang="ar-IQ" sz="8000" dirty="0" err="1" smtClean="0">
                <a:solidFill>
                  <a:schemeClr val="tx1"/>
                </a:solidFill>
                <a:cs typeface="+mj-cs"/>
              </a:rPr>
              <a:t>المصبية</a:t>
            </a:r>
            <a:endParaRPr lang="ar-IQ" sz="8000" dirty="0" smtClean="0">
              <a:solidFill>
                <a:schemeClr val="tx1"/>
              </a:solidFill>
              <a:cs typeface="+mj-cs"/>
            </a:endParaRPr>
          </a:p>
          <a:p>
            <a:pPr algn="ctr" rtl="1"/>
            <a:r>
              <a:rPr lang="ar-IQ" sz="8000" dirty="0" smtClean="0">
                <a:solidFill>
                  <a:schemeClr val="tx1"/>
                </a:solidFill>
                <a:cs typeface="+mj-cs"/>
              </a:rPr>
              <a:t>اعداد</a:t>
            </a:r>
          </a:p>
          <a:p>
            <a:pPr algn="ctr" rtl="1"/>
            <a:r>
              <a:rPr lang="ar-IQ" sz="8000" dirty="0" smtClean="0">
                <a:solidFill>
                  <a:schemeClr val="tx1"/>
                </a:solidFill>
                <a:cs typeface="+mj-cs"/>
              </a:rPr>
              <a:t>الدكتور</a:t>
            </a:r>
            <a:endParaRPr lang="ar-IQ" sz="8000" dirty="0" smtClean="0">
              <a:solidFill>
                <a:schemeClr val="tx1"/>
              </a:solidFill>
              <a:cs typeface="+mj-cs"/>
            </a:endParaRPr>
          </a:p>
          <a:p>
            <a:pPr algn="ctr"/>
            <a:r>
              <a:rPr lang="ar-IQ" sz="8000" dirty="0" smtClean="0">
                <a:solidFill>
                  <a:schemeClr val="tx1"/>
                </a:solidFill>
                <a:cs typeface="+mj-cs"/>
              </a:rPr>
              <a:t>صادق جواد محمد</a:t>
            </a:r>
            <a:endParaRPr lang="en-US" sz="8000" dirty="0">
              <a:solidFill>
                <a:schemeClr val="tx1"/>
              </a:solidFill>
              <a:cs typeface="+mj-cs"/>
            </a:endParaRPr>
          </a:p>
        </p:txBody>
      </p:sp>
    </p:spTree>
    <p:extLst>
      <p:ext uri="{BB962C8B-B14F-4D97-AF65-F5344CB8AC3E}">
        <p14:creationId xmlns:p14="http://schemas.microsoft.com/office/powerpoint/2010/main" val="367431594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olly\Desktop\٢٠١٩٠٣٠٥_١٣٢٧٣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314450"/>
            <a:ext cx="9039225"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6732" y="4629150"/>
            <a:ext cx="83535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IQ" sz="5400" b="1" dirty="0" err="1" smtClean="0">
                <a:ln w="11430"/>
                <a:solidFill>
                  <a:srgbClr val="FF0000"/>
                </a:solidFill>
                <a:effectLst>
                  <a:outerShdw blurRad="80000" dist="40000" dir="5040000" algn="tl">
                    <a:srgbClr val="000000">
                      <a:alpha val="30000"/>
                    </a:srgbClr>
                  </a:outerShdw>
                </a:effectLst>
              </a:rPr>
              <a:t>البياح</a:t>
            </a:r>
            <a:r>
              <a:rPr lang="ar-IQ" sz="5400" b="1" dirty="0" smtClean="0">
                <a:ln w="11430"/>
                <a:solidFill>
                  <a:srgbClr val="FF0000"/>
                </a:solidFill>
                <a:effectLst>
                  <a:outerShdw blurRad="80000" dist="40000" dir="5040000" algn="tl">
                    <a:srgbClr val="000000">
                      <a:alpha val="30000"/>
                    </a:srgbClr>
                  </a:outerShdw>
                </a:effectLst>
              </a:rPr>
              <a:t> الرمادي</a:t>
            </a:r>
            <a:r>
              <a:rPr lang="en-US" sz="5400" b="1" dirty="0" smtClean="0">
                <a:ln w="11430"/>
                <a:solidFill>
                  <a:srgbClr val="FF0000"/>
                </a:solidFill>
                <a:effectLst>
                  <a:outerShdw blurRad="80000" dist="40000" dir="5040000" algn="tl">
                    <a:srgbClr val="000000">
                      <a:alpha val="30000"/>
                    </a:srgbClr>
                  </a:outerShdw>
                </a:effectLst>
              </a:rPr>
              <a:t> </a:t>
            </a:r>
            <a:r>
              <a:rPr lang="en-US" sz="5400" b="1" i="1" dirty="0" err="1" smtClean="0">
                <a:ln w="11430"/>
                <a:solidFill>
                  <a:srgbClr val="FF0000"/>
                </a:solidFill>
                <a:effectLst>
                  <a:outerShdw blurRad="80000" dist="40000" dir="5040000" algn="tl">
                    <a:srgbClr val="000000">
                      <a:alpha val="30000"/>
                    </a:srgbClr>
                  </a:outerShdw>
                </a:effectLst>
              </a:rPr>
              <a:t>Mugil</a:t>
            </a:r>
            <a:r>
              <a:rPr lang="en-US" sz="5400" b="1" i="1" dirty="0" smtClean="0">
                <a:ln w="11430"/>
                <a:solidFill>
                  <a:srgbClr val="FF0000"/>
                </a:solidFill>
                <a:effectLst>
                  <a:outerShdw blurRad="80000" dist="40000" dir="5040000" algn="tl">
                    <a:srgbClr val="000000">
                      <a:alpha val="30000"/>
                    </a:srgbClr>
                  </a:outerShdw>
                </a:effectLst>
              </a:rPr>
              <a:t> </a:t>
            </a:r>
            <a:r>
              <a:rPr lang="en-US" sz="5400" b="1" i="1" dirty="0" err="1" smtClean="0">
                <a:ln w="11430"/>
                <a:solidFill>
                  <a:srgbClr val="FF0000"/>
                </a:solidFill>
                <a:effectLst>
                  <a:outerShdw blurRad="80000" dist="40000" dir="5040000" algn="tl">
                    <a:srgbClr val="000000">
                      <a:alpha val="30000"/>
                    </a:srgbClr>
                  </a:outerShdw>
                </a:effectLst>
              </a:rPr>
              <a:t>cephalus</a:t>
            </a:r>
            <a:r>
              <a:rPr lang="en-US" sz="5400" b="1" i="1" dirty="0" smtClean="0">
                <a:ln w="11430"/>
                <a:solidFill>
                  <a:srgbClr val="FF0000"/>
                </a:solidFill>
                <a:effectLst>
                  <a:outerShdw blurRad="80000" dist="40000" dir="5040000" algn="tl">
                    <a:srgbClr val="000000">
                      <a:alpha val="30000"/>
                    </a:srgbClr>
                  </a:outerShdw>
                </a:effectLst>
              </a:rPr>
              <a:t> </a:t>
            </a:r>
            <a:r>
              <a:rPr lang="ar-IQ"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sz="54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56338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839200" cy="1470025"/>
          </a:xfrm>
        </p:spPr>
        <p:txBody>
          <a:bodyPr>
            <a:noAutofit/>
          </a:bodyPr>
          <a:lstStyle/>
          <a:p>
            <a:pPr lvl="0" algn="justLow" rtl="1">
              <a:spcBef>
                <a:spcPts val="0"/>
              </a:spcBef>
            </a:pPr>
            <a:r>
              <a:rPr lang="ar-IQ" sz="2800" b="0" dirty="0" err="1" smtClean="0">
                <a:solidFill>
                  <a:schemeClr val="tx1"/>
                </a:solidFill>
                <a:latin typeface="Times New Roman" pitchFamily="18" charset="0"/>
                <a:ea typeface="+mn-ea"/>
                <a:cs typeface="Times New Roman" pitchFamily="18" charset="0"/>
              </a:rPr>
              <a:t>البياح</a:t>
            </a:r>
            <a:r>
              <a:rPr lang="ar-IQ" sz="2800" b="0" dirty="0">
                <a:solidFill>
                  <a:schemeClr val="tx1"/>
                </a:solidFill>
                <a:latin typeface="Times New Roman" pitchFamily="18" charset="0"/>
                <a:ea typeface="+mn-ea"/>
                <a:cs typeface="Times New Roman" pitchFamily="18" charset="0"/>
              </a:rPr>
              <a:t> </a:t>
            </a:r>
            <a:r>
              <a:rPr lang="en-US" sz="2800" b="0" dirty="0" smtClean="0">
                <a:solidFill>
                  <a:schemeClr val="tx1"/>
                </a:solidFill>
                <a:latin typeface="Times New Roman" pitchFamily="18" charset="0"/>
                <a:ea typeface="+mn-ea"/>
                <a:cs typeface="Times New Roman" pitchFamily="18" charset="0"/>
              </a:rPr>
              <a:t>Mullets</a:t>
            </a:r>
            <a:r>
              <a:rPr lang="ar-IQ" sz="2800" b="0" dirty="0" smtClean="0">
                <a:solidFill>
                  <a:schemeClr val="tx1"/>
                </a:solidFill>
                <a:latin typeface="Times New Roman" pitchFamily="18" charset="0"/>
                <a:ea typeface="+mn-ea"/>
                <a:cs typeface="Times New Roman" pitchFamily="18" charset="0"/>
              </a:rPr>
              <a:t>او </a:t>
            </a:r>
            <a:r>
              <a:rPr lang="ar-IQ" sz="2800" b="0" dirty="0" err="1" smtClean="0">
                <a:solidFill>
                  <a:schemeClr val="tx1"/>
                </a:solidFill>
                <a:latin typeface="Times New Roman" pitchFamily="18" charset="0"/>
                <a:ea typeface="+mn-ea"/>
                <a:cs typeface="Times New Roman" pitchFamily="18" charset="0"/>
              </a:rPr>
              <a:t>البياح</a:t>
            </a:r>
            <a:r>
              <a:rPr lang="en-US" sz="2800" b="0" dirty="0" smtClean="0">
                <a:solidFill>
                  <a:schemeClr val="tx1"/>
                </a:solidFill>
                <a:latin typeface="Times New Roman" pitchFamily="18" charset="0"/>
                <a:ea typeface="+mn-ea"/>
                <a:cs typeface="Times New Roman" pitchFamily="18" charset="0"/>
              </a:rPr>
              <a:t> </a:t>
            </a:r>
            <a:r>
              <a:rPr lang="ar-IQ" sz="2800" b="0" dirty="0" smtClean="0">
                <a:solidFill>
                  <a:schemeClr val="tx1"/>
                </a:solidFill>
                <a:latin typeface="Times New Roman" pitchFamily="18" charset="0"/>
                <a:ea typeface="+mn-ea"/>
                <a:cs typeface="Times New Roman" pitchFamily="18" charset="0"/>
              </a:rPr>
              <a:t>الرمادي</a:t>
            </a:r>
            <a:r>
              <a:rPr lang="ar-IQ" sz="2800" b="0" dirty="0">
                <a:solidFill>
                  <a:schemeClr val="tx1"/>
                </a:solidFill>
                <a:latin typeface="Times New Roman" pitchFamily="18" charset="0"/>
                <a:ea typeface="+mn-ea"/>
                <a:cs typeface="Times New Roman" pitchFamily="18" charset="0"/>
              </a:rPr>
              <a:t>  </a:t>
            </a:r>
            <a:r>
              <a:rPr lang="en-US" sz="2800" b="0" dirty="0">
                <a:solidFill>
                  <a:schemeClr val="tx1"/>
                </a:solidFill>
                <a:latin typeface="Times New Roman" pitchFamily="18" charset="0"/>
                <a:ea typeface="+mn-ea"/>
                <a:cs typeface="Times New Roman" pitchFamily="18" charset="0"/>
              </a:rPr>
              <a:t>Grey </a:t>
            </a:r>
            <a:r>
              <a:rPr lang="en-US" sz="2800" b="0" dirty="0" smtClean="0">
                <a:solidFill>
                  <a:schemeClr val="tx1"/>
                </a:solidFill>
                <a:latin typeface="Times New Roman" pitchFamily="18" charset="0"/>
                <a:ea typeface="+mn-ea"/>
                <a:cs typeface="Times New Roman" pitchFamily="18" charset="0"/>
              </a:rPr>
              <a:t>mullets </a:t>
            </a:r>
            <a:r>
              <a:rPr lang="ar-IQ" sz="2800" b="0" dirty="0">
                <a:solidFill>
                  <a:schemeClr val="tx1"/>
                </a:solidFill>
                <a:latin typeface="Times New Roman" pitchFamily="18" charset="0"/>
                <a:ea typeface="+mn-ea"/>
                <a:cs typeface="Times New Roman" pitchFamily="18" charset="0"/>
              </a:rPr>
              <a:t> </a:t>
            </a:r>
            <a:r>
              <a:rPr lang="ar-IQ" sz="2800" b="0" dirty="0" smtClean="0">
                <a:solidFill>
                  <a:schemeClr val="tx1"/>
                </a:solidFill>
                <a:latin typeface="Times New Roman" pitchFamily="18" charset="0"/>
                <a:ea typeface="+mn-ea"/>
                <a:cs typeface="Times New Roman" pitchFamily="18" charset="0"/>
              </a:rPr>
              <a:t>والتي تعود للعائلة</a:t>
            </a:r>
            <a:r>
              <a:rPr lang="en-US" sz="2800" b="0" i="1"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Mugilidae</a:t>
            </a:r>
            <a:r>
              <a:rPr lang="en-US" sz="2800" b="0" dirty="0" smtClean="0">
                <a:solidFill>
                  <a:schemeClr val="tx1"/>
                </a:solidFill>
                <a:latin typeface="Times New Roman" pitchFamily="18" charset="0"/>
                <a:ea typeface="+mn-ea"/>
                <a:cs typeface="Times New Roman" pitchFamily="18" charset="0"/>
              </a:rPr>
              <a:t> </a:t>
            </a:r>
            <a:r>
              <a:rPr lang="ar-IQ" sz="2800" b="0" dirty="0">
                <a:solidFill>
                  <a:schemeClr val="tx1"/>
                </a:solidFill>
                <a:latin typeface="Times New Roman" pitchFamily="18" charset="0"/>
                <a:ea typeface="+mn-ea"/>
                <a:cs typeface="Times New Roman" pitchFamily="18" charset="0"/>
              </a:rPr>
              <a:t>و </a:t>
            </a:r>
            <a:r>
              <a:rPr lang="ar-IQ" sz="2800" b="0" dirty="0">
                <a:solidFill>
                  <a:schemeClr val="tx1"/>
                </a:solidFill>
                <a:latin typeface="Times New Roman" pitchFamily="18" charset="0"/>
                <a:ea typeface="+mn-ea"/>
                <a:cs typeface="Times New Roman" pitchFamily="18" charset="0"/>
                <a:hlinkClick r:id="rId2" tooltip="رتبة (تصنيف)"/>
              </a:rPr>
              <a:t>رتبة</a:t>
            </a:r>
            <a:r>
              <a:rPr lang="ar-IQ" sz="2800" b="0" dirty="0">
                <a:solidFill>
                  <a:schemeClr val="tx1"/>
                </a:solidFill>
                <a:latin typeface="Times New Roman" pitchFamily="18" charset="0"/>
                <a:ea typeface="+mn-ea"/>
                <a:cs typeface="Times New Roman" pitchFamily="18" charset="0"/>
              </a:rPr>
              <a:t> من </a:t>
            </a:r>
            <a:r>
              <a:rPr lang="ar-IQ" sz="2800" b="0" dirty="0">
                <a:solidFill>
                  <a:schemeClr val="tx1"/>
                </a:solidFill>
                <a:latin typeface="Times New Roman" pitchFamily="18" charset="0"/>
                <a:ea typeface="+mn-ea"/>
                <a:cs typeface="Times New Roman" pitchFamily="18" charset="0"/>
                <a:hlinkClick r:id="rId3" tooltip="الأسماك شعاعية الزعانف"/>
              </a:rPr>
              <a:t>الأسماك شعاعية الزعانف</a:t>
            </a:r>
            <a:r>
              <a:rPr lang="ar-IQ" sz="2800" b="0" dirty="0">
                <a:solidFill>
                  <a:schemeClr val="tx1"/>
                </a:solidFill>
                <a:latin typeface="Times New Roman" pitchFamily="18" charset="0"/>
                <a:ea typeface="+mn-ea"/>
                <a:cs typeface="Times New Roman" pitchFamily="18" charset="0"/>
              </a:rPr>
              <a:t>. </a:t>
            </a:r>
            <a:r>
              <a:rPr lang="ar-IQ" sz="2800" b="0" dirty="0" smtClean="0">
                <a:solidFill>
                  <a:schemeClr val="tx1"/>
                </a:solidFill>
                <a:latin typeface="Times New Roman" pitchFamily="18" charset="0"/>
                <a:ea typeface="+mn-ea"/>
                <a:cs typeface="Times New Roman" pitchFamily="18" charset="0"/>
              </a:rPr>
              <a:t/>
            </a:r>
            <a:br>
              <a:rPr lang="ar-IQ" sz="2800" b="0" dirty="0" smtClean="0">
                <a:solidFill>
                  <a:schemeClr val="tx1"/>
                </a:solidFill>
                <a:latin typeface="Times New Roman" pitchFamily="18" charset="0"/>
                <a:ea typeface="+mn-ea"/>
                <a:cs typeface="Times New Roman" pitchFamily="18" charset="0"/>
              </a:rPr>
            </a:br>
            <a:r>
              <a:rPr lang="ar-IQ" sz="2800" b="0" dirty="0" smtClean="0">
                <a:solidFill>
                  <a:schemeClr val="tx1"/>
                </a:solidFill>
                <a:latin typeface="Times New Roman" pitchFamily="18" charset="0"/>
                <a:ea typeface="+mn-ea"/>
                <a:cs typeface="Times New Roman" pitchFamily="18" charset="0"/>
              </a:rPr>
              <a:t>تنتشر </a:t>
            </a:r>
            <a:r>
              <a:rPr lang="ar-IQ" sz="2800" b="0" dirty="0">
                <a:solidFill>
                  <a:schemeClr val="tx1"/>
                </a:solidFill>
                <a:latin typeface="Times New Roman" pitchFamily="18" charset="0"/>
                <a:ea typeface="+mn-ea"/>
                <a:cs typeface="Times New Roman" pitchFamily="18" charset="0"/>
              </a:rPr>
              <a:t>هذه </a:t>
            </a:r>
            <a:r>
              <a:rPr lang="ar-IQ" sz="2800" b="0" dirty="0" smtClean="0">
                <a:solidFill>
                  <a:schemeClr val="tx1"/>
                </a:solidFill>
                <a:latin typeface="Times New Roman" pitchFamily="18" charset="0"/>
                <a:ea typeface="+mn-ea"/>
                <a:cs typeface="Times New Roman" pitchFamily="18" charset="0"/>
              </a:rPr>
              <a:t>العائلة </a:t>
            </a:r>
            <a:r>
              <a:rPr lang="ar-IQ" sz="2800" b="0" dirty="0">
                <a:solidFill>
                  <a:schemeClr val="tx1"/>
                </a:solidFill>
                <a:latin typeface="Times New Roman" pitchFamily="18" charset="0"/>
                <a:ea typeface="+mn-ea"/>
                <a:cs typeface="Times New Roman" pitchFamily="18" charset="0"/>
              </a:rPr>
              <a:t>في جميع أنحاء العالم في المياه الساحلية المعتدلة والمدارية</a:t>
            </a:r>
            <a:r>
              <a:rPr lang="ar-IQ" sz="2800" b="0" dirty="0" smtClean="0">
                <a:solidFill>
                  <a:schemeClr val="tx1"/>
                </a:solidFill>
                <a:latin typeface="Times New Roman" pitchFamily="18" charset="0"/>
                <a:ea typeface="+mn-ea"/>
                <a:cs typeface="Times New Roman" pitchFamily="18" charset="0"/>
              </a:rPr>
              <a:t>، كما </a:t>
            </a:r>
            <a:r>
              <a:rPr lang="ar-IQ" sz="2800" b="0" dirty="0">
                <a:solidFill>
                  <a:schemeClr val="tx1"/>
                </a:solidFill>
                <a:latin typeface="Times New Roman" pitchFamily="18" charset="0"/>
                <a:ea typeface="+mn-ea"/>
                <a:cs typeface="Times New Roman" pitchFamily="18" charset="0"/>
              </a:rPr>
              <a:t>تعيش بعض أنواعه في المياه </a:t>
            </a:r>
            <a:r>
              <a:rPr lang="ar-IQ" sz="2800" b="0" dirty="0" smtClean="0">
                <a:solidFill>
                  <a:schemeClr val="tx1"/>
                </a:solidFill>
                <a:latin typeface="Times New Roman" pitchFamily="18" charset="0"/>
                <a:ea typeface="+mn-ea"/>
                <a:cs typeface="Times New Roman" pitchFamily="18" charset="0"/>
              </a:rPr>
              <a:t>العذبة.</a:t>
            </a:r>
            <a:br>
              <a:rPr lang="ar-IQ" sz="2800" b="0" dirty="0" smtClean="0">
                <a:solidFill>
                  <a:schemeClr val="tx1"/>
                </a:solidFill>
                <a:latin typeface="Times New Roman" pitchFamily="18" charset="0"/>
                <a:ea typeface="+mn-ea"/>
                <a:cs typeface="Times New Roman" pitchFamily="18" charset="0"/>
              </a:rPr>
            </a:br>
            <a:r>
              <a:rPr lang="ar-IQ" sz="2800" b="0" dirty="0" smtClean="0">
                <a:solidFill>
                  <a:schemeClr val="tx1"/>
                </a:solidFill>
                <a:latin typeface="Times New Roman" pitchFamily="18" charset="0"/>
                <a:ea typeface="+mn-ea"/>
                <a:cs typeface="Times New Roman" pitchFamily="18" charset="0"/>
              </a:rPr>
              <a:t> سمك </a:t>
            </a:r>
            <a:r>
              <a:rPr lang="ar-IQ" sz="2800" b="0" dirty="0" err="1" smtClean="0">
                <a:solidFill>
                  <a:schemeClr val="tx1"/>
                </a:solidFill>
                <a:latin typeface="Times New Roman" pitchFamily="18" charset="0"/>
                <a:ea typeface="+mn-ea"/>
                <a:cs typeface="Times New Roman" pitchFamily="18" charset="0"/>
              </a:rPr>
              <a:t>البياح</a:t>
            </a:r>
            <a:r>
              <a:rPr lang="ar-IQ" sz="2800" b="0" dirty="0" smtClean="0">
                <a:solidFill>
                  <a:schemeClr val="tx1"/>
                </a:solidFill>
                <a:latin typeface="Times New Roman" pitchFamily="18" charset="0"/>
                <a:ea typeface="+mn-ea"/>
                <a:cs typeface="Times New Roman" pitchFamily="18" charset="0"/>
              </a:rPr>
              <a:t> </a:t>
            </a:r>
            <a:r>
              <a:rPr lang="ar-IQ" sz="2800" b="0" dirty="0">
                <a:solidFill>
                  <a:schemeClr val="tx1"/>
                </a:solidFill>
                <a:latin typeface="Times New Roman" pitchFamily="18" charset="0"/>
                <a:ea typeface="+mn-ea"/>
                <a:cs typeface="Times New Roman" pitchFamily="18" charset="0"/>
              </a:rPr>
              <a:t>يعتبر مصدر مهم للغذاء في دول </a:t>
            </a:r>
            <a:r>
              <a:rPr lang="ar-IQ" sz="2800" b="0" dirty="0">
                <a:solidFill>
                  <a:schemeClr val="tx1"/>
                </a:solidFill>
                <a:latin typeface="Times New Roman" pitchFamily="18" charset="0"/>
                <a:ea typeface="+mn-ea"/>
                <a:cs typeface="Times New Roman" pitchFamily="18" charset="0"/>
                <a:hlinkClick r:id="rId4" tooltip="حوض البحر الأبيض المتوسط"/>
              </a:rPr>
              <a:t>حوض البحر الأبيض المتوسط</a:t>
            </a:r>
            <a:r>
              <a:rPr lang="ar-IQ" sz="2800" b="0" dirty="0">
                <a:solidFill>
                  <a:schemeClr val="tx1"/>
                </a:solidFill>
                <a:latin typeface="Times New Roman" pitchFamily="18" charset="0"/>
                <a:ea typeface="+mn-ea"/>
                <a:cs typeface="Times New Roman" pitchFamily="18" charset="0"/>
              </a:rPr>
              <a:t> منذ العصور القديمة</a:t>
            </a:r>
            <a:r>
              <a:rPr lang="ar-IQ" sz="2800" b="0" dirty="0" smtClean="0">
                <a:solidFill>
                  <a:schemeClr val="tx1"/>
                </a:solidFill>
                <a:latin typeface="Times New Roman" pitchFamily="18" charset="0"/>
                <a:ea typeface="+mn-ea"/>
                <a:cs typeface="Times New Roman" pitchFamily="18" charset="0"/>
              </a:rPr>
              <a:t>.</a:t>
            </a:r>
            <a:br>
              <a:rPr lang="ar-IQ" sz="2800" b="0" dirty="0" smtClean="0">
                <a:solidFill>
                  <a:schemeClr val="tx1"/>
                </a:solidFill>
                <a:latin typeface="Times New Roman" pitchFamily="18" charset="0"/>
                <a:ea typeface="+mn-ea"/>
                <a:cs typeface="Times New Roman" pitchFamily="18" charset="0"/>
              </a:rPr>
            </a:br>
            <a:r>
              <a:rPr lang="ar-IQ" sz="2800" b="0" dirty="0" smtClean="0">
                <a:solidFill>
                  <a:schemeClr val="tx1"/>
                </a:solidFill>
                <a:latin typeface="Times New Roman" pitchFamily="18" charset="0"/>
                <a:ea typeface="+mn-ea"/>
                <a:cs typeface="Times New Roman" pitchFamily="18" charset="0"/>
              </a:rPr>
              <a:t> تضم </a:t>
            </a:r>
            <a:r>
              <a:rPr lang="ar-IQ" sz="2800" b="0" dirty="0" err="1" smtClean="0">
                <a:solidFill>
                  <a:schemeClr val="tx1"/>
                </a:solidFill>
                <a:latin typeface="Times New Roman" pitchFamily="18" charset="0"/>
                <a:ea typeface="+mn-ea"/>
                <a:cs typeface="Times New Roman" pitchFamily="18" charset="0"/>
              </a:rPr>
              <a:t>العائلةحوالي</a:t>
            </a:r>
            <a:r>
              <a:rPr lang="ar-IQ" sz="2800" b="0" dirty="0" smtClean="0">
                <a:solidFill>
                  <a:schemeClr val="tx1"/>
                </a:solidFill>
                <a:latin typeface="Times New Roman" pitchFamily="18" charset="0"/>
                <a:ea typeface="+mn-ea"/>
                <a:cs typeface="Times New Roman" pitchFamily="18" charset="0"/>
              </a:rPr>
              <a:t> </a:t>
            </a:r>
            <a:r>
              <a:rPr lang="ar-IQ" sz="2800" b="0" dirty="0">
                <a:solidFill>
                  <a:schemeClr val="tx1"/>
                </a:solidFill>
                <a:latin typeface="Times New Roman" pitchFamily="18" charset="0"/>
                <a:ea typeface="+mn-ea"/>
                <a:cs typeface="Times New Roman" pitchFamily="18" charset="0"/>
              </a:rPr>
              <a:t>80 نوعاً من سمك </a:t>
            </a:r>
            <a:r>
              <a:rPr lang="ar-IQ" sz="2800" b="0" dirty="0" err="1" smtClean="0">
                <a:solidFill>
                  <a:schemeClr val="tx1"/>
                </a:solidFill>
                <a:latin typeface="Times New Roman" pitchFamily="18" charset="0"/>
                <a:ea typeface="+mn-ea"/>
                <a:cs typeface="Times New Roman" pitchFamily="18" charset="0"/>
              </a:rPr>
              <a:t>البياح</a:t>
            </a:r>
            <a:r>
              <a:rPr lang="ar-IQ" sz="2800" b="0" dirty="0" smtClean="0">
                <a:solidFill>
                  <a:schemeClr val="tx1"/>
                </a:solidFill>
                <a:latin typeface="Times New Roman" pitchFamily="18" charset="0"/>
                <a:ea typeface="+mn-ea"/>
                <a:cs typeface="Times New Roman" pitchFamily="18" charset="0"/>
              </a:rPr>
              <a:t> </a:t>
            </a:r>
            <a:r>
              <a:rPr lang="ar-IQ" sz="2800" b="0" dirty="0">
                <a:solidFill>
                  <a:schemeClr val="tx1"/>
                </a:solidFill>
                <a:latin typeface="Times New Roman" pitchFamily="18" charset="0"/>
                <a:ea typeface="+mn-ea"/>
                <a:cs typeface="Times New Roman" pitchFamily="18" charset="0"/>
              </a:rPr>
              <a:t>موزعة على 17 جنساً، على الرغم من أن نصف تلك الأنواع يندرج تحت جنسين اثنين فقط؛ جنس </a:t>
            </a:r>
            <a:r>
              <a:rPr lang="ar-IQ" sz="2800" b="0" dirty="0" smtClean="0">
                <a:solidFill>
                  <a:schemeClr val="tx1"/>
                </a:solidFill>
                <a:latin typeface="Times New Roman" pitchFamily="18" charset="0"/>
                <a:ea typeface="+mn-ea"/>
                <a:cs typeface="Times New Roman" pitchFamily="18" charset="0"/>
              </a:rPr>
              <a:t>الخشني</a:t>
            </a:r>
            <a:r>
              <a:rPr lang="ar-IQ" sz="2800" b="0" dirty="0">
                <a:solidFill>
                  <a:schemeClr val="tx1"/>
                </a:solidFill>
                <a:latin typeface="Times New Roman" pitchFamily="18" charset="0"/>
                <a:ea typeface="+mn-ea"/>
                <a:cs typeface="Times New Roman" pitchFamily="18" charset="0"/>
              </a:rPr>
              <a:t> </a:t>
            </a:r>
            <a:r>
              <a:rPr lang="en-US" sz="2800" b="0" dirty="0" smtClean="0">
                <a:solidFill>
                  <a:schemeClr val="tx1"/>
                </a:solidFill>
                <a:latin typeface="Times New Roman" pitchFamily="18" charset="0"/>
                <a:ea typeface="+mn-ea"/>
                <a:cs typeface="Times New Roman" pitchFamily="18" charset="0"/>
              </a:rPr>
              <a:t>Liza</a:t>
            </a:r>
            <a:r>
              <a:rPr lang="ar-IQ" sz="2800" b="0" dirty="0" smtClean="0">
                <a:solidFill>
                  <a:schemeClr val="tx1"/>
                </a:solidFill>
                <a:latin typeface="Times New Roman" pitchFamily="18" charset="0"/>
                <a:ea typeface="+mn-ea"/>
                <a:cs typeface="Times New Roman" pitchFamily="18" charset="0"/>
              </a:rPr>
              <a:t>و </a:t>
            </a:r>
            <a:r>
              <a:rPr lang="ar-IQ" sz="2800" b="0" dirty="0">
                <a:solidFill>
                  <a:schemeClr val="tx1"/>
                </a:solidFill>
                <a:latin typeface="Times New Roman" pitchFamily="18" charset="0"/>
                <a:ea typeface="+mn-ea"/>
                <a:cs typeface="Times New Roman" pitchFamily="18" charset="0"/>
              </a:rPr>
              <a:t>جنس </a:t>
            </a:r>
            <a:r>
              <a:rPr lang="ar-IQ" sz="2800" b="0" dirty="0" err="1" smtClean="0">
                <a:solidFill>
                  <a:schemeClr val="tx1"/>
                </a:solidFill>
                <a:latin typeface="Times New Roman" pitchFamily="18" charset="0"/>
                <a:ea typeface="+mn-ea"/>
                <a:cs typeface="Times New Roman" pitchFamily="18" charset="0"/>
              </a:rPr>
              <a:t>البياح</a:t>
            </a:r>
            <a:r>
              <a:rPr lang="ar-IQ" sz="2800" b="0" dirty="0" smtClean="0">
                <a:solidFill>
                  <a:schemeClr val="tx1"/>
                </a:solidFill>
                <a:latin typeface="Times New Roman" pitchFamily="18" charset="0"/>
                <a:ea typeface="+mn-ea"/>
                <a:cs typeface="Times New Roman" pitchFamily="18" charset="0"/>
              </a:rPr>
              <a:t> </a:t>
            </a:r>
            <a:r>
              <a:rPr lang="en-US" sz="2800" b="0" dirty="0" err="1" smtClean="0">
                <a:solidFill>
                  <a:schemeClr val="tx1"/>
                </a:solidFill>
                <a:latin typeface="Times New Roman" pitchFamily="18" charset="0"/>
                <a:ea typeface="+mn-ea"/>
                <a:cs typeface="Times New Roman" pitchFamily="18" charset="0"/>
              </a:rPr>
              <a:t>Mugil</a:t>
            </a:r>
            <a:r>
              <a:rPr lang="en-US" sz="2800" b="0" dirty="0">
                <a:solidFill>
                  <a:schemeClr val="tx1"/>
                </a:solidFill>
                <a:latin typeface="Times New Roman" pitchFamily="18" charset="0"/>
                <a:ea typeface="+mn-ea"/>
                <a:cs typeface="Times New Roman" pitchFamily="18" charset="0"/>
              </a:rPr>
              <a:t/>
            </a:r>
            <a:br>
              <a:rPr lang="en-US" sz="2800" b="0" dirty="0">
                <a:solidFill>
                  <a:schemeClr val="tx1"/>
                </a:solidFill>
                <a:latin typeface="Times New Roman" pitchFamily="18" charset="0"/>
                <a:ea typeface="+mn-ea"/>
                <a:cs typeface="Times New Roman" pitchFamily="18" charset="0"/>
              </a:rPr>
            </a:br>
            <a:r>
              <a:rPr lang="ar-IQ" sz="2800" b="0" dirty="0">
                <a:solidFill>
                  <a:schemeClr val="tx1"/>
                </a:solidFill>
                <a:latin typeface="Times New Roman" pitchFamily="18" charset="0"/>
                <a:ea typeface="+mn-ea"/>
                <a:cs typeface="Times New Roman" pitchFamily="18" charset="0"/>
              </a:rPr>
              <a:t>سمك </a:t>
            </a:r>
            <a:r>
              <a:rPr lang="ar-IQ" sz="2800" b="0" dirty="0" err="1" smtClean="0">
                <a:solidFill>
                  <a:schemeClr val="tx1"/>
                </a:solidFill>
                <a:latin typeface="Times New Roman" pitchFamily="18" charset="0"/>
                <a:ea typeface="+mn-ea"/>
                <a:cs typeface="Times New Roman" pitchFamily="18" charset="0"/>
              </a:rPr>
              <a:t>البياح</a:t>
            </a:r>
            <a:r>
              <a:rPr lang="ar-IQ" sz="2800" b="0" dirty="0" smtClean="0">
                <a:solidFill>
                  <a:schemeClr val="tx1"/>
                </a:solidFill>
                <a:latin typeface="Times New Roman" pitchFamily="18" charset="0"/>
                <a:ea typeface="+mn-ea"/>
                <a:cs typeface="Times New Roman" pitchFamily="18" charset="0"/>
              </a:rPr>
              <a:t> </a:t>
            </a:r>
            <a:r>
              <a:rPr lang="ar-IQ" sz="2800" b="0" dirty="0">
                <a:solidFill>
                  <a:schemeClr val="tx1"/>
                </a:solidFill>
                <a:latin typeface="Times New Roman" pitchFamily="18" charset="0"/>
                <a:ea typeface="+mn-ea"/>
                <a:cs typeface="Times New Roman" pitchFamily="18" charset="0"/>
              </a:rPr>
              <a:t>مميز بوجود </a:t>
            </a:r>
            <a:r>
              <a:rPr lang="ar-IQ" sz="2800" b="0" dirty="0">
                <a:solidFill>
                  <a:schemeClr val="tx1"/>
                </a:solidFill>
                <a:latin typeface="Times New Roman" pitchFamily="18" charset="0"/>
                <a:ea typeface="+mn-ea"/>
                <a:cs typeface="Times New Roman" pitchFamily="18" charset="0"/>
                <a:hlinkClick r:id="rId5" tooltip="زعنفة ظهرية"/>
              </a:rPr>
              <a:t>زعنفتين</a:t>
            </a:r>
            <a:r>
              <a:rPr lang="ar-IQ" sz="2800" b="0" dirty="0">
                <a:solidFill>
                  <a:schemeClr val="tx1"/>
                </a:solidFill>
                <a:latin typeface="Times New Roman" pitchFamily="18" charset="0"/>
                <a:ea typeface="+mn-ea"/>
                <a:cs typeface="Times New Roman" pitchFamily="18" charset="0"/>
              </a:rPr>
              <a:t> منفصلتين على الظهر، وفم صغير مثلث، وبعدم وجود عضو </a:t>
            </a:r>
            <a:r>
              <a:rPr lang="ar-IQ" sz="2800" b="0" dirty="0">
                <a:solidFill>
                  <a:schemeClr val="tx1"/>
                </a:solidFill>
                <a:latin typeface="Times New Roman" pitchFamily="18" charset="0"/>
                <a:ea typeface="+mn-ea"/>
                <a:cs typeface="Times New Roman" pitchFamily="18" charset="0"/>
                <a:hlinkClick r:id="rId6" tooltip="خط جانبي (الصفحة غير موجودة)"/>
              </a:rPr>
              <a:t>للخط الجانبي</a:t>
            </a:r>
            <a:r>
              <a:rPr lang="ar-IQ" sz="2800" b="0" dirty="0">
                <a:solidFill>
                  <a:schemeClr val="tx1"/>
                </a:solidFill>
                <a:latin typeface="Times New Roman" pitchFamily="18" charset="0"/>
                <a:ea typeface="+mn-ea"/>
                <a:cs typeface="Times New Roman" pitchFamily="18" charset="0"/>
              </a:rPr>
              <a:t>. وهو يتغذى على </a:t>
            </a:r>
            <a:r>
              <a:rPr lang="ar-IQ" sz="2800" b="0" dirty="0">
                <a:solidFill>
                  <a:schemeClr val="tx1"/>
                </a:solidFill>
                <a:latin typeface="Times New Roman" pitchFamily="18" charset="0"/>
                <a:ea typeface="+mn-ea"/>
                <a:cs typeface="Times New Roman" pitchFamily="18" charset="0"/>
                <a:hlinkClick r:id="rId7" tooltip="فتات"/>
              </a:rPr>
              <a:t>الفُتَات</a:t>
            </a:r>
            <a:r>
              <a:rPr lang="ar-IQ" sz="2800" b="0" dirty="0">
                <a:solidFill>
                  <a:schemeClr val="tx1"/>
                </a:solidFill>
                <a:latin typeface="Times New Roman" pitchFamily="18" charset="0"/>
                <a:ea typeface="+mn-ea"/>
                <a:cs typeface="Times New Roman" pitchFamily="18" charset="0"/>
              </a:rPr>
              <a:t>، ومعظم أنواعه لديها معدة عضلية غير معتادة </a:t>
            </a:r>
            <a:r>
              <a:rPr lang="ar-IQ" sz="2800" b="0" dirty="0">
                <a:solidFill>
                  <a:schemeClr val="tx1"/>
                </a:solidFill>
                <a:latin typeface="Times New Roman" pitchFamily="18" charset="0"/>
                <a:ea typeface="+mn-ea"/>
                <a:cs typeface="Times New Roman" pitchFamily="18" charset="0"/>
                <a:hlinkClick r:id="rId8" tooltip="بلعوم"/>
              </a:rPr>
              <a:t>وبلعوم</a:t>
            </a:r>
            <a:r>
              <a:rPr lang="ar-IQ" sz="2800" b="0" dirty="0">
                <a:solidFill>
                  <a:schemeClr val="tx1"/>
                </a:solidFill>
                <a:latin typeface="Times New Roman" pitchFamily="18" charset="0"/>
                <a:ea typeface="+mn-ea"/>
                <a:cs typeface="Times New Roman" pitchFamily="18" charset="0"/>
              </a:rPr>
              <a:t> معقد للمساعدة في </a:t>
            </a:r>
            <a:r>
              <a:rPr lang="ar-IQ" sz="2800" b="0" dirty="0" smtClean="0">
                <a:solidFill>
                  <a:schemeClr val="tx1"/>
                </a:solidFill>
                <a:latin typeface="Times New Roman" pitchFamily="18" charset="0"/>
                <a:ea typeface="+mn-ea"/>
                <a:cs typeface="Times New Roman" pitchFamily="18" charset="0"/>
              </a:rPr>
              <a:t>الهضم.</a:t>
            </a:r>
            <a:r>
              <a:rPr lang="ar-IQ" sz="2800" b="0" dirty="0">
                <a:solidFill>
                  <a:schemeClr val="tx1"/>
                </a:solidFill>
                <a:latin typeface="Times New Roman" pitchFamily="18" charset="0"/>
                <a:ea typeface="+mn-ea"/>
                <a:cs typeface="Times New Roman" pitchFamily="18" charset="0"/>
              </a:rPr>
              <a:t/>
            </a:r>
            <a:br>
              <a:rPr lang="ar-IQ" sz="2800" b="0" dirty="0">
                <a:solidFill>
                  <a:schemeClr val="tx1"/>
                </a:solidFill>
                <a:latin typeface="Times New Roman" pitchFamily="18" charset="0"/>
                <a:ea typeface="+mn-ea"/>
                <a:cs typeface="Times New Roman" pitchFamily="18" charset="0"/>
              </a:rPr>
            </a:br>
            <a:endParaRPr lang="en-US"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78622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276600"/>
            <a:ext cx="8915400" cy="1470025"/>
          </a:xfrm>
        </p:spPr>
        <p:txBody>
          <a:bodyPr>
            <a:noAutofit/>
          </a:bodyPr>
          <a:lstStyle/>
          <a:p>
            <a:pPr algn="justLow"/>
            <a:r>
              <a:rPr lang="ar-IQ" sz="2800" b="0" dirty="0">
                <a:solidFill>
                  <a:schemeClr val="tx1"/>
                </a:solidFill>
                <a:latin typeface="Times New Roman" pitchFamily="18" charset="0"/>
                <a:cs typeface="Times New Roman" pitchFamily="18" charset="0"/>
              </a:rPr>
              <a:t>تعيش أسماك </a:t>
            </a:r>
            <a:r>
              <a:rPr lang="ar-IQ" sz="2800" b="0" dirty="0" smtClean="0">
                <a:solidFill>
                  <a:schemeClr val="tx1"/>
                </a:solidFill>
                <a:latin typeface="Times New Roman" pitchFamily="18" charset="0"/>
                <a:cs typeface="Times New Roman" pitchFamily="18" charset="0"/>
              </a:rPr>
              <a:t>عائلة </a:t>
            </a:r>
            <a:r>
              <a:rPr lang="ar-IQ" sz="2800" b="0" dirty="0" err="1" smtClean="0">
                <a:solidFill>
                  <a:schemeClr val="tx1"/>
                </a:solidFill>
                <a:latin typeface="Times New Roman" pitchFamily="18" charset="0"/>
                <a:cs typeface="Times New Roman" pitchFamily="18" charset="0"/>
              </a:rPr>
              <a:t>البياح</a:t>
            </a:r>
            <a:r>
              <a:rPr lang="ar-IQ" sz="2800" b="0" dirty="0" smtClean="0">
                <a:solidFill>
                  <a:schemeClr val="tx1"/>
                </a:solidFill>
                <a:latin typeface="Times New Roman" pitchFamily="18" charset="0"/>
                <a:cs typeface="Times New Roman" pitchFamily="18" charset="0"/>
              </a:rPr>
              <a:t> </a:t>
            </a:r>
            <a:r>
              <a:rPr lang="ar-IQ" sz="2800" b="0" dirty="0">
                <a:solidFill>
                  <a:schemeClr val="tx1"/>
                </a:solidFill>
                <a:latin typeface="Times New Roman" pitchFamily="18" charset="0"/>
                <a:cs typeface="Times New Roman" pitchFamily="18" charset="0"/>
              </a:rPr>
              <a:t>في المياه العذبة و في البحيرات و على </a:t>
            </a:r>
            <a:r>
              <a:rPr lang="ar-IQ" sz="2800" b="0" dirty="0" err="1">
                <a:solidFill>
                  <a:schemeClr val="tx1"/>
                </a:solidFill>
                <a:latin typeface="Times New Roman" pitchFamily="18" charset="0"/>
                <a:cs typeface="Times New Roman" pitchFamily="18" charset="0"/>
              </a:rPr>
              <a:t>شواطيء</a:t>
            </a:r>
            <a:r>
              <a:rPr lang="ar-IQ" sz="2800" b="0" dirty="0">
                <a:solidFill>
                  <a:schemeClr val="tx1"/>
                </a:solidFill>
                <a:latin typeface="Times New Roman" pitchFamily="18" charset="0"/>
                <a:cs typeface="Times New Roman" pitchFamily="18" charset="0"/>
              </a:rPr>
              <a:t> البحار في المناطق المعتدلة و الحارة وهي تتغذى على المواد العضوية الموجودة في الطين و لذلك فأمعائها طويلة و </a:t>
            </a:r>
            <a:r>
              <a:rPr lang="ar-IQ" sz="2800" b="0" dirty="0" err="1">
                <a:solidFill>
                  <a:schemeClr val="tx1"/>
                </a:solidFill>
                <a:latin typeface="Times New Roman" pitchFamily="18" charset="0"/>
                <a:cs typeface="Times New Roman" pitchFamily="18" charset="0"/>
              </a:rPr>
              <a:t>ملتفة.وتنتشر</a:t>
            </a:r>
            <a:r>
              <a:rPr lang="ar-IQ" sz="2800" b="0" dirty="0">
                <a:solidFill>
                  <a:schemeClr val="tx1"/>
                </a:solidFill>
                <a:latin typeface="Times New Roman" pitchFamily="18" charset="0"/>
                <a:cs typeface="Times New Roman" pitchFamily="18" charset="0"/>
              </a:rPr>
              <a:t> أسماك </a:t>
            </a:r>
            <a:r>
              <a:rPr lang="ar-IQ" sz="2800" b="0" dirty="0" smtClean="0">
                <a:solidFill>
                  <a:schemeClr val="tx1"/>
                </a:solidFill>
                <a:latin typeface="Times New Roman" pitchFamily="18" charset="0"/>
                <a:cs typeface="Times New Roman" pitchFamily="18" charset="0"/>
              </a:rPr>
              <a:t>عائلة </a:t>
            </a:r>
            <a:r>
              <a:rPr lang="ar-IQ" sz="2800" b="0" dirty="0" err="1" smtClean="0">
                <a:solidFill>
                  <a:schemeClr val="tx1"/>
                </a:solidFill>
                <a:latin typeface="Times New Roman" pitchFamily="18" charset="0"/>
                <a:cs typeface="Times New Roman" pitchFamily="18" charset="0"/>
              </a:rPr>
              <a:t>البياح</a:t>
            </a:r>
            <a:r>
              <a:rPr lang="ar-IQ" sz="2800" b="0" dirty="0" smtClean="0">
                <a:solidFill>
                  <a:schemeClr val="tx1"/>
                </a:solidFill>
                <a:latin typeface="Times New Roman" pitchFamily="18" charset="0"/>
                <a:cs typeface="Times New Roman" pitchFamily="18" charset="0"/>
              </a:rPr>
              <a:t> في </a:t>
            </a:r>
            <a:r>
              <a:rPr lang="ar-IQ" sz="2800" b="0" dirty="0">
                <a:solidFill>
                  <a:schemeClr val="tx1"/>
                </a:solidFill>
                <a:latin typeface="Times New Roman" pitchFamily="18" charset="0"/>
                <a:cs typeface="Times New Roman" pitchFamily="18" charset="0"/>
              </a:rPr>
              <a:t>جميع أنحاء العالم و تعتبر من الأسماك الشعبية في </a:t>
            </a:r>
            <a:r>
              <a:rPr lang="ar-IQ" sz="2800" b="0" dirty="0" smtClean="0">
                <a:solidFill>
                  <a:schemeClr val="tx1"/>
                </a:solidFill>
                <a:latin typeface="Times New Roman" pitchFamily="18" charset="0"/>
                <a:cs typeface="Times New Roman" pitchFamily="18" charset="0"/>
              </a:rPr>
              <a:t>كثير من البلدان العربية </a:t>
            </a:r>
            <a:r>
              <a:rPr lang="ar-IQ" sz="2800" b="0" dirty="0">
                <a:solidFill>
                  <a:schemeClr val="tx1"/>
                </a:solidFill>
                <a:latin typeface="Times New Roman" pitchFamily="18" charset="0"/>
                <a:cs typeface="Times New Roman" pitchFamily="18" charset="0"/>
              </a:rPr>
              <a:t>لرخص أسعارها وجودة طعمها و تنوع طرق </a:t>
            </a:r>
            <a:r>
              <a:rPr lang="ar-IQ" sz="2800" b="0" dirty="0" err="1">
                <a:solidFill>
                  <a:schemeClr val="tx1"/>
                </a:solidFill>
                <a:latin typeface="Times New Roman" pitchFamily="18" charset="0"/>
                <a:cs typeface="Times New Roman" pitchFamily="18" charset="0"/>
              </a:rPr>
              <a:t>طهيها</a:t>
            </a:r>
            <a:r>
              <a:rPr lang="ar-IQ" sz="2800" b="0" dirty="0">
                <a:solidFill>
                  <a:schemeClr val="tx1"/>
                </a:solidFill>
                <a:latin typeface="Times New Roman" pitchFamily="18" charset="0"/>
                <a:cs typeface="Times New Roman" pitchFamily="18" charset="0"/>
              </a:rPr>
              <a:t>. رغم أن أسماك </a:t>
            </a:r>
            <a:r>
              <a:rPr lang="ar-IQ" sz="2800" b="0" dirty="0" smtClean="0">
                <a:solidFill>
                  <a:schemeClr val="tx1"/>
                </a:solidFill>
                <a:latin typeface="Times New Roman" pitchFamily="18" charset="0"/>
                <a:cs typeface="Times New Roman" pitchFamily="18" charset="0"/>
              </a:rPr>
              <a:t>عائلة </a:t>
            </a:r>
            <a:r>
              <a:rPr lang="ar-IQ" sz="2800" b="0" dirty="0" err="1" smtClean="0">
                <a:solidFill>
                  <a:schemeClr val="tx1"/>
                </a:solidFill>
                <a:latin typeface="Times New Roman" pitchFamily="18" charset="0"/>
                <a:cs typeface="Times New Roman" pitchFamily="18" charset="0"/>
              </a:rPr>
              <a:t>البياح</a:t>
            </a:r>
            <a:r>
              <a:rPr lang="ar-IQ" sz="2800" b="0" dirty="0" smtClean="0">
                <a:solidFill>
                  <a:schemeClr val="tx1"/>
                </a:solidFill>
                <a:latin typeface="Times New Roman" pitchFamily="18" charset="0"/>
                <a:cs typeface="Times New Roman" pitchFamily="18" charset="0"/>
              </a:rPr>
              <a:t> </a:t>
            </a:r>
            <a:r>
              <a:rPr lang="ar-IQ" sz="2800" b="0" dirty="0">
                <a:solidFill>
                  <a:schemeClr val="tx1"/>
                </a:solidFill>
                <a:latin typeface="Times New Roman" pitchFamily="18" charset="0"/>
                <a:cs typeface="Times New Roman" pitchFamily="18" charset="0"/>
              </a:rPr>
              <a:t>تعتبر من الأسماك البحرية نظرا لقيامها بالإخصاب و التفريخ في المياه البحرية إلا إنها تتميز بسرعة التأقلم على المياه الشروب حيث تقضى فترة من حياتها بها للتغذية كما يمكن تربيتها في المياه العذبة بعد أقلمتها.</a:t>
            </a:r>
            <a:br>
              <a:rPr lang="ar-IQ" sz="2800" b="0" dirty="0">
                <a:solidFill>
                  <a:schemeClr val="tx1"/>
                </a:solidFill>
                <a:latin typeface="Times New Roman" pitchFamily="18" charset="0"/>
                <a:cs typeface="Times New Roman" pitchFamily="18" charset="0"/>
              </a:rPr>
            </a:br>
            <a:endParaRPr lang="en-US"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42597771"/>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8763000" cy="1470025"/>
          </a:xfrm>
        </p:spPr>
        <p:txBody>
          <a:bodyPr>
            <a:noAutofit/>
          </a:bodyPr>
          <a:lstStyle/>
          <a:p>
            <a:pPr algn="justLow" rtl="1"/>
            <a:r>
              <a:rPr lang="ar-IQ" sz="2400" dirty="0" smtClean="0">
                <a:solidFill>
                  <a:schemeClr val="tx1"/>
                </a:solidFill>
                <a:latin typeface="Times New Roman" pitchFamily="18" charset="0"/>
                <a:cs typeface="Times New Roman" pitchFamily="18" charset="0"/>
              </a:rPr>
              <a:t>أهمية </a:t>
            </a:r>
            <a:r>
              <a:rPr lang="ar-IQ" sz="2400" dirty="0">
                <a:solidFill>
                  <a:schemeClr val="tx1"/>
                </a:solidFill>
                <a:latin typeface="Times New Roman" pitchFamily="18" charset="0"/>
                <a:cs typeface="Times New Roman" pitchFamily="18" charset="0"/>
              </a:rPr>
              <a:t>تربية أسماك عائلة </a:t>
            </a:r>
            <a:r>
              <a:rPr lang="ar-IQ" sz="2400" dirty="0" err="1">
                <a:solidFill>
                  <a:schemeClr val="tx1"/>
                </a:solidFill>
                <a:latin typeface="Times New Roman" pitchFamily="18" charset="0"/>
                <a:cs typeface="Times New Roman" pitchFamily="18" charset="0"/>
              </a:rPr>
              <a:t>البياح</a:t>
            </a:r>
            <a:r>
              <a:rPr lang="ar-IQ" sz="2400" dirty="0">
                <a:solidFill>
                  <a:schemeClr val="tx1"/>
                </a:solidFill>
                <a:latin typeface="Times New Roman" pitchFamily="18" charset="0"/>
                <a:cs typeface="Times New Roman" pitchFamily="18" charset="0"/>
              </a:rPr>
              <a:t> </a:t>
            </a:r>
            <a:r>
              <a:rPr lang="ar-IQ" sz="2400" dirty="0" err="1">
                <a:solidFill>
                  <a:schemeClr val="tx1"/>
                </a:solidFill>
                <a:latin typeface="Times New Roman" pitchFamily="18" charset="0"/>
                <a:cs typeface="Times New Roman" pitchFamily="18" charset="0"/>
              </a:rPr>
              <a:t>فى</a:t>
            </a:r>
            <a:r>
              <a:rPr lang="ar-IQ" sz="2400" dirty="0">
                <a:solidFill>
                  <a:schemeClr val="tx1"/>
                </a:solidFill>
                <a:latin typeface="Times New Roman" pitchFamily="18" charset="0"/>
                <a:cs typeface="Times New Roman" pitchFamily="18" charset="0"/>
              </a:rPr>
              <a:t> </a:t>
            </a:r>
            <a:r>
              <a:rPr lang="ar-IQ" sz="2400" u="sng" dirty="0">
                <a:solidFill>
                  <a:schemeClr val="tx1"/>
                </a:solidFill>
                <a:latin typeface="Times New Roman" pitchFamily="18" charset="0"/>
                <a:cs typeface="Times New Roman" pitchFamily="18" charset="0"/>
                <a:hlinkClick r:id="rId2"/>
              </a:rPr>
              <a:t>المزارع السمكية</a:t>
            </a:r>
            <a:r>
              <a:rPr lang="ar-IQ" sz="2400" dirty="0">
                <a:solidFill>
                  <a:schemeClr val="tx1"/>
                </a:solidFill>
                <a:latin typeface="Times New Roman" pitchFamily="18" charset="0"/>
                <a:cs typeface="Times New Roman" pitchFamily="18" charset="0"/>
              </a:rPr>
              <a:t> الى المميزات الآتية:</a:t>
            </a:r>
            <a:br>
              <a:rPr lang="ar-IQ" sz="2400" dirty="0">
                <a:solidFill>
                  <a:schemeClr val="tx1"/>
                </a:solidFill>
                <a:latin typeface="Times New Roman" pitchFamily="18" charset="0"/>
                <a:cs typeface="Times New Roman" pitchFamily="18" charset="0"/>
              </a:rPr>
            </a:br>
            <a:r>
              <a:rPr lang="ar-IQ" sz="2400" b="0" dirty="0">
                <a:solidFill>
                  <a:schemeClr val="tx1"/>
                </a:solidFill>
                <a:latin typeface="Times New Roman" pitchFamily="18" charset="0"/>
                <a:cs typeface="Times New Roman" pitchFamily="18" charset="0"/>
              </a:rPr>
              <a:t>1- قدرتها على تحمل درجات ملوحة مختلفة بدأ من المياه العذبة ومروراُ بالمياه الشروب وحتى مستويات الملوحة الشديدة وتتحمل التغير </a:t>
            </a:r>
            <a:r>
              <a:rPr lang="ar-IQ" sz="2400" b="0" dirty="0" err="1">
                <a:solidFill>
                  <a:schemeClr val="tx1"/>
                </a:solidFill>
                <a:latin typeface="Times New Roman" pitchFamily="18" charset="0"/>
                <a:cs typeface="Times New Roman" pitchFamily="18" charset="0"/>
              </a:rPr>
              <a:t>فى</a:t>
            </a:r>
            <a:r>
              <a:rPr lang="ar-IQ" sz="2400" b="0" dirty="0">
                <a:solidFill>
                  <a:schemeClr val="tx1"/>
                </a:solidFill>
                <a:latin typeface="Times New Roman" pitchFamily="18" charset="0"/>
                <a:cs typeface="Times New Roman" pitchFamily="18" charset="0"/>
              </a:rPr>
              <a:t> درجات الملوحة.</a:t>
            </a:r>
            <a:br>
              <a:rPr lang="ar-IQ" sz="2400" b="0" dirty="0">
                <a:solidFill>
                  <a:schemeClr val="tx1"/>
                </a:solidFill>
                <a:latin typeface="Times New Roman" pitchFamily="18" charset="0"/>
                <a:cs typeface="Times New Roman" pitchFamily="18" charset="0"/>
              </a:rPr>
            </a:br>
            <a:r>
              <a:rPr lang="ar-IQ" sz="2400" b="0" dirty="0">
                <a:solidFill>
                  <a:schemeClr val="tx1"/>
                </a:solidFill>
                <a:latin typeface="Times New Roman" pitchFamily="18" charset="0"/>
                <a:cs typeface="Times New Roman" pitchFamily="18" charset="0"/>
              </a:rPr>
              <a:t>2- يربى بسهولة ويسر وبكفاءة </a:t>
            </a:r>
            <a:r>
              <a:rPr lang="ar-IQ" sz="2400" b="0" dirty="0" err="1">
                <a:solidFill>
                  <a:schemeClr val="tx1"/>
                </a:solidFill>
                <a:latin typeface="Times New Roman" pitchFamily="18" charset="0"/>
                <a:cs typeface="Times New Roman" pitchFamily="18" charset="0"/>
              </a:rPr>
              <a:t>أقتصادية</a:t>
            </a:r>
            <a:r>
              <a:rPr lang="ar-IQ" sz="2400" b="0" dirty="0">
                <a:solidFill>
                  <a:schemeClr val="tx1"/>
                </a:solidFill>
                <a:latin typeface="Times New Roman" pitchFamily="18" charset="0"/>
                <a:cs typeface="Times New Roman" pitchFamily="18" charset="0"/>
              </a:rPr>
              <a:t> عالية </a:t>
            </a:r>
            <a:r>
              <a:rPr lang="ar-IQ" sz="2400" b="0" dirty="0" err="1">
                <a:solidFill>
                  <a:schemeClr val="tx1"/>
                </a:solidFill>
                <a:latin typeface="Times New Roman" pitchFamily="18" charset="0"/>
                <a:cs typeface="Times New Roman" pitchFamily="18" charset="0"/>
              </a:rPr>
              <a:t>فى</a:t>
            </a:r>
            <a:r>
              <a:rPr lang="ar-IQ" sz="2400" b="0" dirty="0">
                <a:solidFill>
                  <a:schemeClr val="tx1"/>
                </a:solidFill>
                <a:latin typeface="Times New Roman" pitchFamily="18" charset="0"/>
                <a:cs typeface="Times New Roman" pitchFamily="18" charset="0"/>
              </a:rPr>
              <a:t> معظم أنواع ومستويات</a:t>
            </a:r>
            <a:br>
              <a:rPr lang="ar-IQ" sz="2400" b="0" dirty="0">
                <a:solidFill>
                  <a:schemeClr val="tx1"/>
                </a:solidFill>
                <a:latin typeface="Times New Roman" pitchFamily="18" charset="0"/>
                <a:cs typeface="Times New Roman" pitchFamily="18" charset="0"/>
              </a:rPr>
            </a:br>
            <a:r>
              <a:rPr lang="ar-IQ" sz="2400" b="0" dirty="0">
                <a:solidFill>
                  <a:schemeClr val="tx1"/>
                </a:solidFill>
                <a:latin typeface="Times New Roman" pitchFamily="18" charset="0"/>
                <a:cs typeface="Times New Roman" pitchFamily="18" charset="0"/>
              </a:rPr>
              <a:t>ونظم وبيئات </a:t>
            </a:r>
            <a:r>
              <a:rPr lang="ar-IQ" sz="2400" b="0" dirty="0" err="1">
                <a:solidFill>
                  <a:schemeClr val="tx1"/>
                </a:solidFill>
                <a:latin typeface="Times New Roman" pitchFamily="18" charset="0"/>
                <a:cs typeface="Times New Roman" pitchFamily="18" charset="0"/>
              </a:rPr>
              <a:t>الأستزراع</a:t>
            </a:r>
            <a:r>
              <a:rPr lang="ar-IQ" sz="2400" b="0" dirty="0">
                <a:solidFill>
                  <a:schemeClr val="tx1"/>
                </a:solidFill>
                <a:latin typeface="Times New Roman" pitchFamily="18" charset="0"/>
                <a:cs typeface="Times New Roman" pitchFamily="18" charset="0"/>
              </a:rPr>
              <a:t> </a:t>
            </a:r>
            <a:r>
              <a:rPr lang="ar-IQ" sz="2400" b="0" dirty="0" err="1">
                <a:solidFill>
                  <a:schemeClr val="tx1"/>
                </a:solidFill>
                <a:latin typeface="Times New Roman" pitchFamily="18" charset="0"/>
                <a:cs typeface="Times New Roman" pitchFamily="18" charset="0"/>
              </a:rPr>
              <a:t>السمكى</a:t>
            </a:r>
            <a:r>
              <a:rPr lang="ar-IQ" sz="2400" b="0" dirty="0">
                <a:solidFill>
                  <a:schemeClr val="tx1"/>
                </a:solidFill>
                <a:latin typeface="Times New Roman" pitchFamily="18" charset="0"/>
                <a:cs typeface="Times New Roman" pitchFamily="18" charset="0"/>
              </a:rPr>
              <a:t>(</a:t>
            </a:r>
            <a:r>
              <a:rPr lang="ar-IQ" sz="2400" b="0" dirty="0" err="1">
                <a:solidFill>
                  <a:schemeClr val="tx1"/>
                </a:solidFill>
                <a:latin typeface="Times New Roman" pitchFamily="18" charset="0"/>
                <a:cs typeface="Times New Roman" pitchFamily="18" charset="0"/>
              </a:rPr>
              <a:t>الأستزراع</a:t>
            </a:r>
            <a:r>
              <a:rPr lang="ar-IQ" sz="2400" b="0" dirty="0">
                <a:solidFill>
                  <a:schemeClr val="tx1"/>
                </a:solidFill>
                <a:latin typeface="Times New Roman" pitchFamily="18" charset="0"/>
                <a:cs typeface="Times New Roman" pitchFamily="18" charset="0"/>
              </a:rPr>
              <a:t> </a:t>
            </a:r>
            <a:r>
              <a:rPr lang="ar-IQ" sz="2400" b="0" dirty="0" err="1">
                <a:solidFill>
                  <a:schemeClr val="tx1"/>
                </a:solidFill>
                <a:latin typeface="Times New Roman" pitchFamily="18" charset="0"/>
                <a:cs typeface="Times New Roman" pitchFamily="18" charset="0"/>
              </a:rPr>
              <a:t>الأحادى</a:t>
            </a:r>
            <a:r>
              <a:rPr lang="ar-IQ" sz="2400" b="0" dirty="0">
                <a:solidFill>
                  <a:schemeClr val="tx1"/>
                </a:solidFill>
                <a:latin typeface="Times New Roman" pitchFamily="18" charset="0"/>
                <a:cs typeface="Times New Roman" pitchFamily="18" charset="0"/>
              </a:rPr>
              <a:t> والمختلط – الأنواع منخفضة التكثيف ومتوسطة التكثيف وعالية التكثيف وفى الأحواض الترابية </a:t>
            </a:r>
            <a:r>
              <a:rPr lang="ar-IQ" sz="2400" b="0" dirty="0" err="1">
                <a:solidFill>
                  <a:schemeClr val="tx1"/>
                </a:solidFill>
                <a:latin typeface="Times New Roman" pitchFamily="18" charset="0"/>
                <a:cs typeface="Times New Roman" pitchFamily="18" charset="0"/>
              </a:rPr>
              <a:t>والتحويطات</a:t>
            </a:r>
            <a:r>
              <a:rPr lang="ar-IQ" sz="2400" b="0" dirty="0">
                <a:solidFill>
                  <a:schemeClr val="tx1"/>
                </a:solidFill>
                <a:latin typeface="Times New Roman" pitchFamily="18" charset="0"/>
                <a:cs typeface="Times New Roman" pitchFamily="18" charset="0"/>
              </a:rPr>
              <a:t> الشبكية).</a:t>
            </a:r>
            <a:br>
              <a:rPr lang="ar-IQ" sz="2400" b="0" dirty="0">
                <a:solidFill>
                  <a:schemeClr val="tx1"/>
                </a:solidFill>
                <a:latin typeface="Times New Roman" pitchFamily="18" charset="0"/>
                <a:cs typeface="Times New Roman" pitchFamily="18" charset="0"/>
              </a:rPr>
            </a:br>
            <a:r>
              <a:rPr lang="ar-IQ" sz="2400" b="0" dirty="0">
                <a:solidFill>
                  <a:schemeClr val="tx1"/>
                </a:solidFill>
                <a:latin typeface="Times New Roman" pitchFamily="18" charset="0"/>
                <a:cs typeface="Times New Roman" pitchFamily="18" charset="0"/>
              </a:rPr>
              <a:t>3- تتواجد زريعتها بكميات كبيرة </a:t>
            </a:r>
            <a:r>
              <a:rPr lang="ar-IQ" sz="2400" b="0" dirty="0" err="1">
                <a:solidFill>
                  <a:schemeClr val="tx1"/>
                </a:solidFill>
                <a:latin typeface="Times New Roman" pitchFamily="18" charset="0"/>
                <a:cs typeface="Times New Roman" pitchFamily="18" charset="0"/>
              </a:rPr>
              <a:t>فى</a:t>
            </a:r>
            <a:r>
              <a:rPr lang="ar-IQ" sz="2400" b="0" dirty="0">
                <a:solidFill>
                  <a:schemeClr val="tx1"/>
                </a:solidFill>
                <a:latin typeface="Times New Roman" pitchFamily="18" charset="0"/>
                <a:cs typeface="Times New Roman" pitchFamily="18" charset="0"/>
              </a:rPr>
              <a:t> المصادر الطبيعية ويمكن الحصول عليها بسهولة ويسر وبأسعار </a:t>
            </a:r>
            <a:r>
              <a:rPr lang="ar-IQ" sz="2400" b="0" dirty="0" err="1">
                <a:solidFill>
                  <a:schemeClr val="tx1"/>
                </a:solidFill>
                <a:latin typeface="Times New Roman" pitchFamily="18" charset="0"/>
                <a:cs typeface="Times New Roman" pitchFamily="18" charset="0"/>
              </a:rPr>
              <a:t>أقتصادية</a:t>
            </a:r>
            <a:r>
              <a:rPr lang="ar-IQ" sz="2400" b="0" dirty="0">
                <a:solidFill>
                  <a:schemeClr val="tx1"/>
                </a:solidFill>
                <a:latin typeface="Times New Roman" pitchFamily="18" charset="0"/>
                <a:cs typeface="Times New Roman" pitchFamily="18" charset="0"/>
              </a:rPr>
              <a:t>.</a:t>
            </a:r>
            <a:br>
              <a:rPr lang="ar-IQ" sz="2400" b="0" dirty="0">
                <a:solidFill>
                  <a:schemeClr val="tx1"/>
                </a:solidFill>
                <a:latin typeface="Times New Roman" pitchFamily="18" charset="0"/>
                <a:cs typeface="Times New Roman" pitchFamily="18" charset="0"/>
              </a:rPr>
            </a:br>
            <a:r>
              <a:rPr lang="ar-IQ" sz="2400" b="0" dirty="0">
                <a:solidFill>
                  <a:schemeClr val="tx1"/>
                </a:solidFill>
                <a:latin typeface="Times New Roman" pitchFamily="18" charset="0"/>
                <a:cs typeface="Times New Roman" pitchFamily="18" charset="0"/>
              </a:rPr>
              <a:t>4- توفير مصدر جيد ورخيص من البروتين </a:t>
            </a:r>
            <a:r>
              <a:rPr lang="ar-IQ" sz="2400" b="0" dirty="0" err="1">
                <a:solidFill>
                  <a:schemeClr val="tx1"/>
                </a:solidFill>
                <a:latin typeface="Times New Roman" pitchFamily="18" charset="0"/>
                <a:cs typeface="Times New Roman" pitchFamily="18" charset="0"/>
              </a:rPr>
              <a:t>الحيوانى</a:t>
            </a:r>
            <a:r>
              <a:rPr lang="ar-IQ" sz="2400" b="0" dirty="0">
                <a:solidFill>
                  <a:schemeClr val="tx1"/>
                </a:solidFill>
                <a:latin typeface="Times New Roman" pitchFamily="18" charset="0"/>
                <a:cs typeface="Times New Roman" pitchFamily="18" charset="0"/>
              </a:rPr>
              <a:t> </a:t>
            </a:r>
            <a:r>
              <a:rPr lang="ar-IQ" sz="2400" b="0" dirty="0" err="1">
                <a:solidFill>
                  <a:schemeClr val="tx1"/>
                </a:solidFill>
                <a:latin typeface="Times New Roman" pitchFamily="18" charset="0"/>
                <a:cs typeface="Times New Roman" pitchFamily="18" charset="0"/>
              </a:rPr>
              <a:t>العالى</a:t>
            </a:r>
            <a:r>
              <a:rPr lang="ar-IQ" sz="2400" b="0" dirty="0">
                <a:solidFill>
                  <a:schemeClr val="tx1"/>
                </a:solidFill>
                <a:latin typeface="Times New Roman" pitchFamily="18" charset="0"/>
                <a:cs typeface="Times New Roman" pitchFamily="18" charset="0"/>
              </a:rPr>
              <a:t> </a:t>
            </a:r>
            <a:r>
              <a:rPr lang="ar-IQ" sz="2400" b="0" dirty="0" err="1">
                <a:solidFill>
                  <a:schemeClr val="tx1"/>
                </a:solidFill>
                <a:latin typeface="Times New Roman" pitchFamily="18" charset="0"/>
                <a:cs typeface="Times New Roman" pitchFamily="18" charset="0"/>
              </a:rPr>
              <a:t>فى</a:t>
            </a:r>
            <a:r>
              <a:rPr lang="ar-IQ" sz="2400" b="0" dirty="0">
                <a:solidFill>
                  <a:schemeClr val="tx1"/>
                </a:solidFill>
                <a:latin typeface="Times New Roman" pitchFamily="18" charset="0"/>
                <a:cs typeface="Times New Roman" pitchFamily="18" charset="0"/>
              </a:rPr>
              <a:t> </a:t>
            </a:r>
            <a:r>
              <a:rPr lang="ar-IQ" sz="2400" b="0" dirty="0" err="1">
                <a:solidFill>
                  <a:schemeClr val="tx1"/>
                </a:solidFill>
                <a:latin typeface="Times New Roman" pitchFamily="18" charset="0"/>
                <a:cs typeface="Times New Roman" pitchFamily="18" charset="0"/>
              </a:rPr>
              <a:t>قيمتة</a:t>
            </a:r>
            <a:r>
              <a:rPr lang="ar-IQ" sz="2400" b="0" dirty="0">
                <a:solidFill>
                  <a:schemeClr val="tx1"/>
                </a:solidFill>
                <a:latin typeface="Times New Roman" pitchFamily="18" charset="0"/>
                <a:cs typeface="Times New Roman" pitchFamily="18" charset="0"/>
              </a:rPr>
              <a:t> الغذائية.</a:t>
            </a:r>
            <a:br>
              <a:rPr lang="ar-IQ" sz="2400" b="0" dirty="0">
                <a:solidFill>
                  <a:schemeClr val="tx1"/>
                </a:solidFill>
                <a:latin typeface="Times New Roman" pitchFamily="18" charset="0"/>
                <a:cs typeface="Times New Roman" pitchFamily="18" charset="0"/>
              </a:rPr>
            </a:br>
            <a:r>
              <a:rPr lang="ar-IQ" sz="2400" b="0" dirty="0">
                <a:solidFill>
                  <a:schemeClr val="tx1"/>
                </a:solidFill>
                <a:latin typeface="Times New Roman" pitchFamily="18" charset="0"/>
                <a:cs typeface="Times New Roman" pitchFamily="18" charset="0"/>
              </a:rPr>
              <a:t>5- الأسعار التسويقية لأسماك عائلة </a:t>
            </a:r>
            <a:r>
              <a:rPr lang="ar-IQ" sz="2400" b="0" dirty="0" err="1">
                <a:solidFill>
                  <a:schemeClr val="tx1"/>
                </a:solidFill>
                <a:latin typeface="Times New Roman" pitchFamily="18" charset="0"/>
                <a:cs typeface="Times New Roman" pitchFamily="18" charset="0"/>
              </a:rPr>
              <a:t>البياح</a:t>
            </a:r>
            <a:r>
              <a:rPr lang="ar-IQ" sz="2400" b="0" dirty="0">
                <a:solidFill>
                  <a:schemeClr val="tx1"/>
                </a:solidFill>
                <a:latin typeface="Times New Roman" pitchFamily="18" charset="0"/>
                <a:cs typeface="Times New Roman" pitchFamily="18" charset="0"/>
              </a:rPr>
              <a:t> تعتبر من أعلى الأسعار لأسماك المزارع.</a:t>
            </a:r>
            <a:br>
              <a:rPr lang="ar-IQ" sz="2400" b="0" dirty="0">
                <a:solidFill>
                  <a:schemeClr val="tx1"/>
                </a:solidFill>
                <a:latin typeface="Times New Roman" pitchFamily="18" charset="0"/>
                <a:cs typeface="Times New Roman" pitchFamily="18" charset="0"/>
              </a:rPr>
            </a:br>
            <a:endParaRPr lang="en-US" sz="24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199279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229600" cy="1143000"/>
          </a:xfrm>
        </p:spPr>
        <p:txBody>
          <a:bodyPr/>
          <a:lstStyle/>
          <a:p>
            <a:endParaRPr lang="en-US" dirty="0"/>
          </a:p>
        </p:txBody>
      </p:sp>
      <p:pic>
        <p:nvPicPr>
          <p:cNvPr id="2050" name="Picture 2" descr="C:\Users\molly\Desktop\٢٠١٩٠٣٠٥_١٣٢٥٥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1" y="838200"/>
            <a:ext cx="9038455"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8747" y="5604163"/>
            <a:ext cx="85265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IQ" sz="4400" b="1" cap="none" spc="50" dirty="0" smtClean="0">
                <a:ln w="11430"/>
                <a:solidFill>
                  <a:srgbClr val="FF0000"/>
                </a:solidFill>
                <a:effectLst>
                  <a:outerShdw blurRad="76200" dist="50800" dir="5400000" algn="tl" rotWithShape="0">
                    <a:srgbClr val="000000">
                      <a:alpha val="65000"/>
                    </a:srgbClr>
                  </a:outerShdw>
                </a:effectLst>
              </a:rPr>
              <a:t>البلطي النيلي </a:t>
            </a:r>
            <a:r>
              <a:rPr lang="en-US" sz="4400" b="1" cap="none" spc="50" dirty="0" smtClean="0">
                <a:ln w="11430"/>
                <a:solidFill>
                  <a:srgbClr val="FF0000"/>
                </a:solidFill>
                <a:effectLst>
                  <a:outerShdw blurRad="76200" dist="50800" dir="5400000" algn="tl" rotWithShape="0">
                    <a:srgbClr val="000000">
                      <a:alpha val="65000"/>
                    </a:srgbClr>
                  </a:outerShdw>
                </a:effectLst>
              </a:rPr>
              <a:t>  </a:t>
            </a:r>
            <a:r>
              <a:rPr lang="en-US" sz="4400" b="1" i="1" cap="none" spc="50" dirty="0" smtClean="0">
                <a:ln w="11430"/>
                <a:solidFill>
                  <a:srgbClr val="FF0000"/>
                </a:solidFill>
                <a:effectLst>
                  <a:outerShdw blurRad="76200" dist="50800" dir="5400000" algn="tl" rotWithShape="0">
                    <a:srgbClr val="000000">
                      <a:alpha val="65000"/>
                    </a:srgbClr>
                  </a:outerShdw>
                </a:effectLst>
              </a:rPr>
              <a:t>Oreochromis niloticus</a:t>
            </a:r>
            <a:endParaRPr lang="en-US" sz="4400" b="1" i="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98167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95600"/>
            <a:ext cx="8915400" cy="1143000"/>
          </a:xfrm>
        </p:spPr>
        <p:txBody>
          <a:bodyPr>
            <a:noAutofit/>
          </a:bodyPr>
          <a:lstStyle/>
          <a:p>
            <a:pPr lvl="0" algn="justLow" rtl="1" eaLnBrk="0" fontAlgn="base" hangingPunct="0">
              <a:spcAft>
                <a:spcPct val="0"/>
              </a:spcAft>
            </a:pPr>
            <a:r>
              <a:rPr lang="ar-IQ" sz="2400" dirty="0" smtClean="0">
                <a:solidFill>
                  <a:prstClr val="black"/>
                </a:solidFill>
                <a:latin typeface="Times New Roman" pitchFamily="18" charset="0"/>
              </a:rPr>
              <a:t>تضم </a:t>
            </a:r>
            <a:r>
              <a:rPr lang="ar-IQ" sz="2400" dirty="0">
                <a:solidFill>
                  <a:prstClr val="black"/>
                </a:solidFill>
                <a:latin typeface="Times New Roman" pitchFamily="18" charset="0"/>
              </a:rPr>
              <a:t>اسماك البلطي حوالي 100 نوع تنتشر هذه الأنواع طبيعياً في أفريقيا، و وسط أمريكا حتى المكسيك، و الجزء الشمالي من أمريكا الجنوبية و الهند، و أفريقيا هي الموطن الطبيعي لمجموعة اسماك البلطي، و الاستثناء الوحيد ظهور بعض أنواع البلطي طبيعياً في منطقة الشرق الأوسط حتى سوريا شمالاً، مع وجود بعض الأنواع في بحيرة طبريا و نهر الأردن</a:t>
            </a:r>
            <a:r>
              <a:rPr lang="ar-IQ" sz="2400" dirty="0" smtClean="0">
                <a:solidFill>
                  <a:prstClr val="black"/>
                </a:solidFill>
                <a:latin typeface="Times New Roman" pitchFamily="18" charset="0"/>
              </a:rPr>
              <a:t>.</a:t>
            </a:r>
            <a:r>
              <a:rPr lang="ar-IQ" sz="2400" dirty="0">
                <a:solidFill>
                  <a:prstClr val="black"/>
                </a:solidFill>
                <a:latin typeface="Times New Roman" pitchFamily="18" charset="0"/>
              </a:rPr>
              <a:t/>
            </a:r>
            <a:br>
              <a:rPr lang="ar-IQ" sz="2400" dirty="0">
                <a:solidFill>
                  <a:prstClr val="black"/>
                </a:solidFill>
                <a:latin typeface="Times New Roman" pitchFamily="18" charset="0"/>
              </a:rPr>
            </a:br>
            <a:r>
              <a:rPr lang="ar-IQ" sz="2400" dirty="0">
                <a:solidFill>
                  <a:prstClr val="black"/>
                </a:solidFill>
                <a:latin typeface="Times New Roman" pitchFamily="18" charset="0"/>
              </a:rPr>
              <a:t>  أما التوزيع الحالي لأسماك البلطي فقد شمل إضافة إلى مناطق التوزيع الطبيعي أمريكا الجنوبية و أوروبا و الشرق الأقصى، إذ نقلت أنواع مختلفة من اسماك البلطي إلى هذه المناطق، و ربيت لأغراض مختلفة مثل السيطرة على </a:t>
            </a:r>
            <a:r>
              <a:rPr lang="ar-IQ" sz="2400" dirty="0" smtClean="0">
                <a:solidFill>
                  <a:prstClr val="black"/>
                </a:solidFill>
                <a:latin typeface="Times New Roman" pitchFamily="18" charset="0"/>
              </a:rPr>
              <a:t>الأعشاب </a:t>
            </a:r>
            <a:r>
              <a:rPr lang="ar-IQ" sz="2400" dirty="0">
                <a:solidFill>
                  <a:prstClr val="black"/>
                </a:solidFill>
                <a:latin typeface="Times New Roman" pitchFamily="18" charset="0"/>
              </a:rPr>
              <a:t>و إنتاج الطعوم لصيد اسماك التونة، إضافة إلى إنتاج هذه الأسماك للاستهلاك المباشر</a:t>
            </a:r>
            <a:r>
              <a:rPr lang="ar-IQ" sz="2400" dirty="0" smtClean="0">
                <a:solidFill>
                  <a:prstClr val="black"/>
                </a:solidFill>
                <a:latin typeface="Times New Roman" pitchFamily="18" charset="0"/>
              </a:rPr>
              <a:t>.</a:t>
            </a:r>
            <a:r>
              <a:rPr lang="ar-SA" sz="1200" dirty="0">
                <a:solidFill>
                  <a:srgbClr val="222222"/>
                </a:solidFill>
                <a:latin typeface="arabic transparent"/>
                <a:ea typeface="+mn-ea"/>
              </a:rPr>
              <a:t> </a:t>
            </a:r>
            <a:r>
              <a:rPr lang="ar-IQ" sz="1200" dirty="0" smtClean="0">
                <a:solidFill>
                  <a:srgbClr val="222222"/>
                </a:solidFill>
                <a:latin typeface="arabic transparent"/>
                <a:ea typeface="+mn-ea"/>
              </a:rPr>
              <a:t/>
            </a:r>
            <a:br>
              <a:rPr lang="ar-IQ" sz="1200" dirty="0" smtClean="0">
                <a:solidFill>
                  <a:srgbClr val="222222"/>
                </a:solidFill>
                <a:latin typeface="arabic transparent"/>
                <a:ea typeface="+mn-ea"/>
              </a:rPr>
            </a:br>
            <a:r>
              <a:rPr lang="ar-SA" sz="2400" dirty="0" smtClean="0">
                <a:solidFill>
                  <a:srgbClr val="222222"/>
                </a:solidFill>
                <a:latin typeface="arabic transparent"/>
                <a:ea typeface="+mn-ea"/>
              </a:rPr>
              <a:t>يتوقع </a:t>
            </a:r>
            <a:r>
              <a:rPr lang="ar-SA" sz="2400" dirty="0">
                <a:solidFill>
                  <a:srgbClr val="222222"/>
                </a:solidFill>
                <a:latin typeface="arabic transparent"/>
                <a:ea typeface="+mn-ea"/>
              </a:rPr>
              <a:t>أن تكون سمكة البلطي من أهم الأسماك الزعنفية التي ستصل في المستقبل القريب لتكون أهم محصول سمكي عالمي في الاستزراع السمكي.</a:t>
            </a:r>
            <a:r>
              <a:rPr lang="en-US" sz="2400" dirty="0">
                <a:solidFill>
                  <a:prstClr val="black"/>
                </a:solidFill>
                <a:latin typeface="Arial" pitchFamily="34" charset="0"/>
                <a:ea typeface="+mn-ea"/>
              </a:rPr>
              <a:t/>
            </a:r>
            <a:br>
              <a:rPr lang="en-US" sz="2400" dirty="0">
                <a:solidFill>
                  <a:prstClr val="black"/>
                </a:solidFill>
                <a:latin typeface="Arial" pitchFamily="34" charset="0"/>
                <a:ea typeface="+mn-ea"/>
              </a:rPr>
            </a:br>
            <a:r>
              <a:rPr lang="ar-IQ" sz="2400" dirty="0">
                <a:solidFill>
                  <a:prstClr val="black"/>
                </a:solidFill>
                <a:latin typeface="Times New Roman" pitchFamily="18" charset="0"/>
              </a:rPr>
              <a:t/>
            </a:r>
            <a:br>
              <a:rPr lang="ar-IQ" sz="2400" dirty="0">
                <a:solidFill>
                  <a:prstClr val="black"/>
                </a:solidFill>
                <a:latin typeface="Times New Roman" pitchFamily="18" charset="0"/>
              </a:rPr>
            </a:br>
            <a:r>
              <a:rPr lang="ar-IQ" sz="2400" dirty="0">
                <a:solidFill>
                  <a:prstClr val="black"/>
                </a:solidFill>
                <a:latin typeface="Times New Roman" pitchFamily="18" charset="0"/>
              </a:rPr>
              <a:t> </a:t>
            </a:r>
            <a:endParaRPr lang="en-US" sz="2400" dirty="0"/>
          </a:p>
        </p:txBody>
      </p:sp>
    </p:spTree>
    <p:extLst>
      <p:ext uri="{BB962C8B-B14F-4D97-AF65-F5344CB8AC3E}">
        <p14:creationId xmlns:p14="http://schemas.microsoft.com/office/powerpoint/2010/main" val="24976220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1143000"/>
          </a:xfrm>
        </p:spPr>
        <p:txBody>
          <a:bodyPr>
            <a:noAutofit/>
          </a:bodyPr>
          <a:lstStyle/>
          <a:p>
            <a:pPr lvl="0" algn="justLow" rtl="1">
              <a:spcBef>
                <a:spcPts val="0"/>
              </a:spcBef>
            </a:pPr>
            <a:r>
              <a:rPr lang="ar-IQ" sz="2400" b="1" dirty="0" smtClean="0">
                <a:solidFill>
                  <a:prstClr val="black"/>
                </a:solidFill>
                <a:ea typeface="+mn-ea"/>
              </a:rPr>
              <a:t>اهمية </a:t>
            </a:r>
            <a:r>
              <a:rPr lang="ar-IQ" sz="2400" b="1" dirty="0">
                <a:solidFill>
                  <a:prstClr val="black"/>
                </a:solidFill>
                <a:ea typeface="+mn-ea"/>
              </a:rPr>
              <a:t>أسماك البلطي</a:t>
            </a:r>
            <a:r>
              <a:rPr lang="ar-IQ" sz="2400" dirty="0">
                <a:solidFill>
                  <a:prstClr val="black"/>
                </a:solidFill>
                <a:ea typeface="+mn-ea"/>
              </a:rPr>
              <a:t/>
            </a:r>
            <a:br>
              <a:rPr lang="ar-IQ" sz="2400" dirty="0">
                <a:solidFill>
                  <a:prstClr val="black"/>
                </a:solidFill>
                <a:ea typeface="+mn-ea"/>
              </a:rPr>
            </a:br>
            <a:r>
              <a:rPr lang="ar-IQ" sz="2400" dirty="0">
                <a:solidFill>
                  <a:prstClr val="black"/>
                </a:solidFill>
                <a:ea typeface="+mn-ea"/>
              </a:rPr>
              <a:t/>
            </a:r>
            <a:br>
              <a:rPr lang="ar-IQ" sz="2400" dirty="0">
                <a:solidFill>
                  <a:prstClr val="black"/>
                </a:solidFill>
                <a:ea typeface="+mn-ea"/>
              </a:rPr>
            </a:br>
            <a:r>
              <a:rPr lang="ar-IQ" sz="2400" dirty="0">
                <a:solidFill>
                  <a:prstClr val="black"/>
                </a:solidFill>
                <a:ea typeface="+mn-ea"/>
              </a:rPr>
              <a:t> </a:t>
            </a:r>
            <a:r>
              <a:rPr lang="ar-IQ" sz="2400" dirty="0">
                <a:solidFill>
                  <a:prstClr val="black"/>
                </a:solidFill>
                <a:latin typeface="AGA Arabesque" pitchFamily="2" charset="2"/>
                <a:ea typeface="+mn-ea"/>
              </a:rPr>
              <a:t>لأسماك البلطي أهمية كبيرة في مناطق متعددة من العالم خصوصاً المناطق المدارية، إذ تمتاز هذه الأسماك بمجموعة من الصفات تجعلها مناسبة للتربية في المزارع، و أهم هذه الصفات</a:t>
            </a:r>
            <a:r>
              <a:rPr lang="ar-IQ" sz="2400" dirty="0" smtClean="0">
                <a:solidFill>
                  <a:prstClr val="black"/>
                </a:solidFill>
                <a:latin typeface="AGA Arabesque" pitchFamily="2" charset="2"/>
                <a:ea typeface="+mn-ea"/>
              </a:rPr>
              <a:t>:</a:t>
            </a: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1.  إمكانية كبيرة للإنتاج بسبب قدرتها على مقاومة زيادة الكثافة و قدرتها على البقاء في تراكيز منخفضة للأكسجين الذائب في الماء</a:t>
            </a:r>
            <a:r>
              <a:rPr lang="ar-IQ" sz="2400" dirty="0" smtClean="0">
                <a:solidFill>
                  <a:prstClr val="black"/>
                </a:solidFill>
                <a:latin typeface="AGA Arabesque" pitchFamily="2" charset="2"/>
                <a:ea typeface="+mn-ea"/>
              </a:rPr>
              <a:t>.</a:t>
            </a: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2. تتغذى على طيف واسع من الأغذية الطبيعية و الصناعية</a:t>
            </a:r>
            <a:r>
              <a:rPr lang="ar-IQ" sz="2400" dirty="0" smtClean="0">
                <a:solidFill>
                  <a:prstClr val="black"/>
                </a:solidFill>
                <a:latin typeface="AGA Arabesque" pitchFamily="2" charset="2"/>
                <a:ea typeface="+mn-ea"/>
              </a:rPr>
              <a:t>.</a:t>
            </a: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3.    مقاومتها للأمراض و الطفيليات عالية</a:t>
            </a:r>
            <a:r>
              <a:rPr lang="ar-IQ" sz="2400" dirty="0" smtClean="0">
                <a:solidFill>
                  <a:prstClr val="black"/>
                </a:solidFill>
                <a:latin typeface="AGA Arabesque" pitchFamily="2" charset="2"/>
                <a:ea typeface="+mn-ea"/>
              </a:rPr>
              <a:t>.</a:t>
            </a: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4.    يمكنها أن تنمو في مجال واسع من الملوحة</a:t>
            </a:r>
            <a:r>
              <a:rPr lang="ar-IQ" sz="2400" dirty="0" smtClean="0">
                <a:solidFill>
                  <a:prstClr val="black"/>
                </a:solidFill>
                <a:latin typeface="AGA Arabesque" pitchFamily="2" charset="2"/>
                <a:ea typeface="+mn-ea"/>
              </a:rPr>
              <a:t>.</a:t>
            </a: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5.    تمتاز بأنها اسماك جيدة للاستهلاك المباشر و لا تحوي عظام ضمن الأنسجة اللحمية</a:t>
            </a:r>
            <a:r>
              <a:rPr lang="ar-IQ" sz="2400" dirty="0" smtClean="0">
                <a:solidFill>
                  <a:prstClr val="black"/>
                </a:solidFill>
                <a:latin typeface="AGA Arabesque" pitchFamily="2" charset="2"/>
                <a:ea typeface="+mn-ea"/>
              </a:rPr>
              <a:t>.</a:t>
            </a: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 و تنضج أسماك البلطي جنسياً بعمر عدة أشهر فقط و تتكاثر في أحواض التربية قبل وصولها إلى الوزن التسويقي مما يؤثر سلباً على إنتاجها، و ذلك عن طريق زيادة الكثافة و انخفاض معدلات النمو.</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
            </a:r>
            <a:br>
              <a:rPr lang="ar-IQ" sz="2400" dirty="0">
                <a:solidFill>
                  <a:prstClr val="black"/>
                </a:solidFill>
                <a:latin typeface="AGA Arabesque" pitchFamily="2" charset="2"/>
                <a:ea typeface="+mn-ea"/>
              </a:rPr>
            </a:br>
            <a:r>
              <a:rPr lang="ar-IQ" sz="2400" dirty="0">
                <a:solidFill>
                  <a:prstClr val="black"/>
                </a:solidFill>
                <a:latin typeface="AGA Arabesque" pitchFamily="2" charset="2"/>
                <a:ea typeface="+mn-ea"/>
              </a:rPr>
              <a:t> </a:t>
            </a:r>
            <a:endParaRPr lang="en-US" sz="2400" dirty="0">
              <a:latin typeface="AGA Arabesque" pitchFamily="2" charset="2"/>
            </a:endParaRPr>
          </a:p>
        </p:txBody>
      </p:sp>
    </p:spTree>
    <p:extLst>
      <p:ext uri="{BB962C8B-B14F-4D97-AF65-F5344CB8AC3E}">
        <p14:creationId xmlns:p14="http://schemas.microsoft.com/office/powerpoint/2010/main" val="366487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pPr algn="justLow" rtl="1"/>
            <a:r>
              <a:rPr lang="ar-IQ" sz="2800" b="1" dirty="0">
                <a:solidFill>
                  <a:prstClr val="black"/>
                </a:solidFill>
                <a:latin typeface="Times New Roman" pitchFamily="18" charset="0"/>
                <a:cs typeface="Times New Roman" pitchFamily="18" charset="0"/>
              </a:rPr>
              <a:t>الصفات البيولوجية لأسماك البلطي:</a:t>
            </a:r>
            <a:br>
              <a:rPr lang="ar-IQ" sz="2800" b="1" dirty="0">
                <a:solidFill>
                  <a:prstClr val="black"/>
                </a:solidFill>
                <a:latin typeface="Times New Roman" pitchFamily="18" charset="0"/>
                <a:cs typeface="Times New Roman" pitchFamily="18" charset="0"/>
              </a:rPr>
            </a:br>
            <a:r>
              <a:rPr lang="ar-IQ" sz="2800" dirty="0">
                <a:solidFill>
                  <a:prstClr val="black"/>
                </a:solidFill>
                <a:latin typeface="Times New Roman" pitchFamily="18" charset="0"/>
                <a:cs typeface="Times New Roman" pitchFamily="18" charset="0"/>
              </a:rPr>
              <a:t> الصفات البيولوجية كالحرارة المناسبة و الملوحة </a:t>
            </a:r>
            <a:r>
              <a:rPr lang="ar-IQ" sz="2800" dirty="0" smtClean="0">
                <a:solidFill>
                  <a:prstClr val="black"/>
                </a:solidFill>
                <a:latin typeface="Times New Roman" pitchFamily="18" charset="0"/>
                <a:cs typeface="Times New Roman" pitchFamily="18" charset="0"/>
              </a:rPr>
              <a:t>و </a:t>
            </a:r>
            <a:r>
              <a:rPr lang="ar-IQ" sz="2800" dirty="0">
                <a:solidFill>
                  <a:prstClr val="black"/>
                </a:solidFill>
                <a:latin typeface="Times New Roman" pitchFamily="18" charset="0"/>
                <a:cs typeface="Times New Roman" pitchFamily="18" charset="0"/>
              </a:rPr>
              <a:t>نمط الغذاء و عادات التكاثر و النمو هي العوامل التي تحدد نجاح تربية نوع </a:t>
            </a:r>
            <a:r>
              <a:rPr lang="ar-IQ" sz="2800" dirty="0" smtClean="0">
                <a:solidFill>
                  <a:prstClr val="black"/>
                </a:solidFill>
                <a:latin typeface="Times New Roman" pitchFamily="18" charset="0"/>
                <a:cs typeface="Times New Roman" pitchFamily="18" charset="0"/>
              </a:rPr>
              <a:t>معين.</a:t>
            </a:r>
            <a:br>
              <a:rPr lang="ar-IQ" sz="2800" dirty="0" smtClean="0">
                <a:solidFill>
                  <a:prstClr val="black"/>
                </a:solidFill>
                <a:latin typeface="Times New Roman" pitchFamily="18" charset="0"/>
                <a:cs typeface="Times New Roman" pitchFamily="18" charset="0"/>
              </a:rPr>
            </a:br>
            <a:r>
              <a:rPr lang="ar-IQ" sz="2800" dirty="0" smtClean="0">
                <a:solidFill>
                  <a:prstClr val="black"/>
                </a:solidFill>
                <a:latin typeface="Times New Roman" pitchFamily="18" charset="0"/>
                <a:cs typeface="Times New Roman" pitchFamily="18" charset="0"/>
              </a:rPr>
              <a:t> الحرارة </a:t>
            </a:r>
            <a:r>
              <a:rPr lang="ar-IQ" sz="2800" dirty="0">
                <a:solidFill>
                  <a:prstClr val="black"/>
                </a:solidFill>
                <a:latin typeface="Times New Roman" pitchFamily="18" charset="0"/>
                <a:cs typeface="Times New Roman" pitchFamily="18" charset="0"/>
              </a:rPr>
              <a:t>المناسبة بشكل عام لأسماك البلطي هي 20 – </a:t>
            </a:r>
            <a:r>
              <a:rPr lang="ar-IQ" sz="2800" dirty="0" smtClean="0">
                <a:solidFill>
                  <a:prstClr val="black"/>
                </a:solidFill>
                <a:latin typeface="Times New Roman" pitchFamily="18" charset="0"/>
                <a:cs typeface="Times New Roman" pitchFamily="18" charset="0"/>
              </a:rPr>
              <a:t>30م، </a:t>
            </a:r>
            <a:r>
              <a:rPr lang="ar-IQ" sz="2800" dirty="0">
                <a:solidFill>
                  <a:prstClr val="black"/>
                </a:solidFill>
                <a:latin typeface="Times New Roman" pitchFamily="18" charset="0"/>
                <a:cs typeface="Times New Roman" pitchFamily="18" charset="0"/>
              </a:rPr>
              <a:t>و إن </a:t>
            </a:r>
            <a:r>
              <a:rPr lang="ar-IQ" sz="2800" dirty="0" smtClean="0">
                <a:solidFill>
                  <a:prstClr val="black"/>
                </a:solidFill>
                <a:latin typeface="Times New Roman" pitchFamily="18" charset="0"/>
                <a:cs typeface="Times New Roman" pitchFamily="18" charset="0"/>
              </a:rPr>
              <a:t>أسماك </a:t>
            </a:r>
            <a:r>
              <a:rPr lang="ar-IQ" sz="2800" dirty="0">
                <a:solidFill>
                  <a:prstClr val="black"/>
                </a:solidFill>
                <a:latin typeface="Times New Roman" pitchFamily="18" charset="0"/>
                <a:cs typeface="Times New Roman" pitchFamily="18" charset="0"/>
              </a:rPr>
              <a:t>البلطي </a:t>
            </a:r>
            <a:r>
              <a:rPr lang="ar-IQ" sz="2800" dirty="0" smtClean="0">
                <a:solidFill>
                  <a:prstClr val="black"/>
                </a:solidFill>
                <a:latin typeface="Times New Roman" pitchFamily="18" charset="0"/>
                <a:cs typeface="Times New Roman" pitchFamily="18" charset="0"/>
              </a:rPr>
              <a:t>غير </a:t>
            </a:r>
            <a:r>
              <a:rPr lang="ar-IQ" sz="2800" dirty="0">
                <a:solidFill>
                  <a:prstClr val="black"/>
                </a:solidFill>
                <a:latin typeface="Times New Roman" pitchFamily="18" charset="0"/>
                <a:cs typeface="Times New Roman" pitchFamily="18" charset="0"/>
              </a:rPr>
              <a:t>قادرة على الحياة في </a:t>
            </a:r>
            <a:r>
              <a:rPr lang="ar-IQ" sz="2800" dirty="0" smtClean="0">
                <a:solidFill>
                  <a:prstClr val="black"/>
                </a:solidFill>
                <a:latin typeface="Times New Roman" pitchFamily="18" charset="0"/>
                <a:cs typeface="Times New Roman" pitchFamily="18" charset="0"/>
              </a:rPr>
              <a:t>حرارة اقل من </a:t>
            </a:r>
            <a:r>
              <a:rPr lang="ar-IQ" sz="2800" dirty="0">
                <a:solidFill>
                  <a:prstClr val="black"/>
                </a:solidFill>
                <a:latin typeface="Times New Roman" pitchFamily="18" charset="0"/>
                <a:cs typeface="Times New Roman" pitchFamily="18" charset="0"/>
              </a:rPr>
              <a:t>10 </a:t>
            </a:r>
            <a:r>
              <a:rPr lang="ar-IQ" sz="2800" dirty="0" smtClean="0">
                <a:solidFill>
                  <a:prstClr val="black"/>
                </a:solidFill>
                <a:latin typeface="Times New Roman" pitchFamily="18" charset="0"/>
                <a:cs typeface="Times New Roman" pitchFamily="18" charset="0"/>
              </a:rPr>
              <a:t>م، </a:t>
            </a:r>
            <a:r>
              <a:rPr lang="ar-IQ" sz="2800" dirty="0">
                <a:solidFill>
                  <a:prstClr val="black"/>
                </a:solidFill>
                <a:latin typeface="Times New Roman" pitchFamily="18" charset="0"/>
                <a:cs typeface="Times New Roman" pitchFamily="18" charset="0"/>
              </a:rPr>
              <a:t>و إن كانت لا تتواجد طبيعياً في مياه تنخفض الحرارة إلى دون </a:t>
            </a:r>
            <a:r>
              <a:rPr lang="ar-IQ" sz="2800" dirty="0" smtClean="0">
                <a:solidFill>
                  <a:prstClr val="black"/>
                </a:solidFill>
                <a:latin typeface="Times New Roman" pitchFamily="18" charset="0"/>
                <a:cs typeface="Times New Roman" pitchFamily="18" charset="0"/>
              </a:rPr>
              <a:t>15م، </a:t>
            </a:r>
            <a:r>
              <a:rPr lang="ar-IQ" sz="2800" dirty="0">
                <a:solidFill>
                  <a:prstClr val="black"/>
                </a:solidFill>
                <a:latin typeface="Times New Roman" pitchFamily="18" charset="0"/>
                <a:cs typeface="Times New Roman" pitchFamily="18" charset="0"/>
              </a:rPr>
              <a:t>و لا تتكاثر في درجة حرارة أقل من 20 </a:t>
            </a:r>
            <a:r>
              <a:rPr lang="ar-IQ" sz="2800" dirty="0" smtClean="0">
                <a:solidFill>
                  <a:prstClr val="black"/>
                </a:solidFill>
                <a:latin typeface="Times New Roman" pitchFamily="18" charset="0"/>
                <a:cs typeface="Times New Roman" pitchFamily="18" charset="0"/>
              </a:rPr>
              <a:t> م و </a:t>
            </a:r>
            <a:r>
              <a:rPr lang="ar-IQ" sz="2800" dirty="0">
                <a:solidFill>
                  <a:prstClr val="black"/>
                </a:solidFill>
                <a:latin typeface="Times New Roman" pitchFamily="18" charset="0"/>
                <a:cs typeface="Times New Roman" pitchFamily="18" charset="0"/>
              </a:rPr>
              <a:t>الحرارة المناسبة للتكاثر لمعظم أنواع البلطي بحدود 26 – 29 </a:t>
            </a:r>
            <a:r>
              <a:rPr lang="ar-IQ" sz="2800" dirty="0" smtClean="0">
                <a:solidFill>
                  <a:prstClr val="black"/>
                </a:solidFill>
                <a:latin typeface="Times New Roman" pitchFamily="18" charset="0"/>
                <a:cs typeface="Times New Roman" pitchFamily="18" charset="0"/>
              </a:rPr>
              <a:t>م.</a:t>
            </a:r>
            <a:endParaRPr lang="en-US" sz="2800" dirty="0"/>
          </a:p>
        </p:txBody>
      </p:sp>
    </p:spTree>
    <p:extLst>
      <p:ext uri="{BB962C8B-B14F-4D97-AF65-F5344CB8AC3E}">
        <p14:creationId xmlns:p14="http://schemas.microsoft.com/office/powerpoint/2010/main" val="392006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685800"/>
            <a:ext cx="8686801" cy="5632311"/>
          </a:xfrm>
          <a:prstGeom prst="rect">
            <a:avLst/>
          </a:prstGeom>
        </p:spPr>
        <p:txBody>
          <a:bodyPr wrap="square">
            <a:spAutoFit/>
          </a:bodyPr>
          <a:lstStyle/>
          <a:p>
            <a:pPr lvl="0" algn="justLow" rtl="1" eaLnBrk="0" fontAlgn="base" hangingPunct="0">
              <a:spcBef>
                <a:spcPct val="0"/>
              </a:spcBef>
              <a:spcAft>
                <a:spcPct val="0"/>
              </a:spcAft>
            </a:pPr>
            <a:r>
              <a:rPr lang="ar-SA" sz="2400" dirty="0">
                <a:latin typeface="Times New Roman" pitchFamily="18" charset="0"/>
                <a:cs typeface="Times New Roman" pitchFamily="18" charset="0"/>
              </a:rPr>
              <a:t>إن انتخاب أمهات تحمل صفات وراثية حسنة ورعايتها طوال فترة حياتها من الطور اليرقي حتى طور التكاثر له الأثر الفعال في إنتاج سلالة جيدة نوعاً </a:t>
            </a:r>
            <a:r>
              <a:rPr lang="ar-IQ" sz="2400" dirty="0" smtClean="0">
                <a:latin typeface="Times New Roman" pitchFamily="18" charset="0"/>
                <a:cs typeface="Times New Roman" pitchFamily="18" charset="0"/>
              </a:rPr>
              <a:t>ما</a:t>
            </a:r>
            <a:r>
              <a:rPr lang="ar-IQ" sz="2400" dirty="0">
                <a:latin typeface="Times New Roman" pitchFamily="18" charset="0"/>
                <a:cs typeface="Times New Roman" pitchFamily="18" charset="0"/>
              </a:rPr>
              <a:t>  </a:t>
            </a:r>
            <a:r>
              <a:rPr lang="ar-SA" sz="2400" dirty="0">
                <a:latin typeface="Times New Roman" pitchFamily="18" charset="0"/>
                <a:cs typeface="Times New Roman" pitchFamily="18" charset="0"/>
              </a:rPr>
              <a:t>وقد أمكن لمربي أسماك البلطي في كل من تايوان والفلبين من إنتاج سلالتان من أسماك البلطي باسم البلطي الأحمر وذلك عن طريق طفرة هجين الموزمبيقي مع النيلي وكذلك طفرة هجين النيلي مع الأوريا.</a:t>
            </a:r>
            <a:endParaRPr lang="en-US" sz="2400" dirty="0">
              <a:latin typeface="Times New Roman" pitchFamily="18" charset="0"/>
              <a:cs typeface="Times New Roman" pitchFamily="18" charset="0"/>
            </a:endParaRPr>
          </a:p>
          <a:p>
            <a:pPr lvl="0" algn="justLow" rtl="1" eaLnBrk="0" fontAlgn="base" hangingPunct="0">
              <a:spcBef>
                <a:spcPct val="0"/>
              </a:spcBef>
              <a:spcAft>
                <a:spcPct val="0"/>
              </a:spcAft>
            </a:pPr>
            <a:r>
              <a:rPr lang="ar-IQ" sz="2400" dirty="0">
                <a:latin typeface="Times New Roman" pitchFamily="18" charset="0"/>
                <a:cs typeface="Times New Roman" pitchFamily="18" charset="0"/>
              </a:rPr>
              <a:t>   </a:t>
            </a:r>
            <a:r>
              <a:rPr lang="ar-IQ" sz="2400" dirty="0" smtClean="0">
                <a:latin typeface="Times New Roman" pitchFamily="18" charset="0"/>
                <a:cs typeface="Times New Roman" pitchFamily="18" charset="0"/>
              </a:rPr>
              <a:t> </a:t>
            </a:r>
            <a:r>
              <a:rPr lang="ar-SA" sz="2400" dirty="0">
                <a:latin typeface="Times New Roman" pitchFamily="18" charset="0"/>
                <a:cs typeface="Times New Roman" pitchFamily="18" charset="0"/>
              </a:rPr>
              <a:t>وأصبحت هاتان السلالتان من الأنواع المعروفة ويقبل عليها المستهلك إقبالاً شديداً في كل من تايوان والفلبين كما أنها أصبحت ذات طابعاً اقتصادياً من حيث الاستزراع والتربية المكثفة فينتج الحوض الواحد مساحة 100متر مربع 6طن في العام وذلك بفضل معامل التحويل الغذائي وانتخاب السلالات وعدم زواج القطيع الواحد بقصد التحسين </a:t>
            </a:r>
            <a:r>
              <a:rPr lang="ar-SA" sz="2400" dirty="0" smtClean="0">
                <a:latin typeface="Times New Roman" pitchFamily="18" charset="0"/>
                <a:cs typeface="Times New Roman" pitchFamily="18" charset="0"/>
              </a:rPr>
              <a:t>الوراثي</a:t>
            </a:r>
            <a:r>
              <a:rPr lang="ar-IQ"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فالأنثى </a:t>
            </a:r>
            <a:r>
              <a:rPr lang="ar-SA" sz="2400" dirty="0">
                <a:latin typeface="Times New Roman" pitchFamily="18" charset="0"/>
                <a:cs typeface="Times New Roman" pitchFamily="18" charset="0"/>
              </a:rPr>
              <a:t>بوزن </a:t>
            </a:r>
            <a:r>
              <a:rPr lang="ar-SA" sz="2400" dirty="0" smtClean="0">
                <a:latin typeface="Times New Roman" pitchFamily="18" charset="0"/>
                <a:cs typeface="Times New Roman" pitchFamily="18" charset="0"/>
              </a:rPr>
              <a:t>600</a:t>
            </a:r>
            <a:r>
              <a:rPr lang="ar-IQ" sz="2400" dirty="0" smtClean="0">
                <a:latin typeface="Times New Roman" pitchFamily="18" charset="0"/>
                <a:cs typeface="Times New Roman" pitchFamily="18" charset="0"/>
              </a:rPr>
              <a:t> غ</a:t>
            </a:r>
            <a:r>
              <a:rPr lang="ar-SA" sz="2400" dirty="0" smtClean="0">
                <a:latin typeface="Times New Roman" pitchFamily="18" charset="0"/>
                <a:cs typeface="Times New Roman" pitchFamily="18" charset="0"/>
              </a:rPr>
              <a:t>رام </a:t>
            </a:r>
            <a:r>
              <a:rPr lang="ar-SA" sz="2400" dirty="0">
                <a:latin typeface="Times New Roman" pitchFamily="18" charset="0"/>
                <a:cs typeface="Times New Roman" pitchFamily="18" charset="0"/>
              </a:rPr>
              <a:t>تعطي حوالي 1200- 1500يرقة في المرة الواحدة أي حوالي 7000 – 9000 يرقة في العام وتعتبر الفترة من مارس إلى يونيو من كل عام قمة التكاثر بالنسبة لأسماك البلطي وفقاً للظروف البيئية الجغرافية. أما أشهر الصيف الحارة فيقل فيها تكاثر البلطي ثم تستعيد أسماك البلطي مجدها مرة أخرى للتكاثر خلال أوائل الخريف لإكثار أسماك البلطي وإنتاج الزريعة المطلوبة.</a:t>
            </a:r>
            <a:endParaRPr lang="en-US" sz="2400" dirty="0">
              <a:latin typeface="Times New Roman" pitchFamily="18" charset="0"/>
              <a:cs typeface="Times New Roman" pitchFamily="18" charset="0"/>
            </a:endParaRPr>
          </a:p>
          <a:p>
            <a:pPr lvl="0" algn="justLow" rtl="1" eaLnBrk="0" fontAlgn="base" hangingPunct="0">
              <a:spcBef>
                <a:spcPct val="0"/>
              </a:spcBef>
              <a:spcAft>
                <a:spcPct val="0"/>
              </a:spcAft>
            </a:pP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615517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382000" cy="3108543"/>
          </a:xfrm>
          <a:prstGeom prst="rect">
            <a:avLst/>
          </a:prstGeom>
        </p:spPr>
        <p:txBody>
          <a:bodyPr wrap="square">
            <a:spAutoFit/>
          </a:bodyPr>
          <a:lstStyle/>
          <a:p>
            <a:pPr algn="justLow"/>
            <a:r>
              <a:rPr lang="ar-SA" sz="2800" b="1" dirty="0" smtClean="0">
                <a:solidFill>
                  <a:srgbClr val="222222"/>
                </a:solidFill>
                <a:latin typeface="arabic transparent"/>
                <a:ea typeface="+mj-ea"/>
                <a:cs typeface="Arial" pitchFamily="34" charset="0"/>
              </a:rPr>
              <a:t>البلطي النيلي</a:t>
            </a:r>
            <a:r>
              <a:rPr lang="en-US" sz="2800" b="1" dirty="0" smtClean="0">
                <a:solidFill>
                  <a:srgbClr val="222222"/>
                </a:solidFill>
                <a:latin typeface="arabic transparent"/>
                <a:ea typeface="+mj-ea"/>
                <a:cs typeface="Arial" pitchFamily="34" charset="0"/>
              </a:rPr>
              <a:t> </a:t>
            </a:r>
            <a:r>
              <a:rPr lang="en-US" sz="2800" dirty="0" smtClean="0">
                <a:solidFill>
                  <a:prstClr val="black"/>
                </a:solidFill>
                <a:latin typeface="Arial" pitchFamily="34" charset="0"/>
                <a:ea typeface="+mj-ea"/>
                <a:cs typeface="Arial" pitchFamily="34" charset="0"/>
              </a:rPr>
              <a:t/>
            </a:r>
            <a:br>
              <a:rPr lang="en-US" sz="2800" dirty="0" smtClean="0">
                <a:solidFill>
                  <a:prstClr val="black"/>
                </a:solidFill>
                <a:latin typeface="Arial" pitchFamily="34" charset="0"/>
                <a:ea typeface="+mj-ea"/>
                <a:cs typeface="Arial" pitchFamily="34" charset="0"/>
              </a:rPr>
            </a:br>
            <a:r>
              <a:rPr lang="ar-IQ" sz="2800" dirty="0" smtClean="0">
                <a:solidFill>
                  <a:prstClr val="black"/>
                </a:solidFill>
                <a:latin typeface="Arial" pitchFamily="34" charset="0"/>
                <a:ea typeface="+mj-ea"/>
                <a:cs typeface="Arial" pitchFamily="34" charset="0"/>
              </a:rPr>
              <a:t> يمتاز هذا النوع بانه ذات نمو وحجم جيد مقارنة بالأنواع الاخرى و</a:t>
            </a:r>
            <a:r>
              <a:rPr lang="ar-IQ" sz="2800" dirty="0" smtClean="0">
                <a:solidFill>
                  <a:srgbClr val="222222"/>
                </a:solidFill>
                <a:latin typeface="arabic transparent"/>
                <a:ea typeface="+mj-ea"/>
                <a:cs typeface="Arial" pitchFamily="34" charset="0"/>
              </a:rPr>
              <a:t>تكون عدد</a:t>
            </a:r>
            <a:r>
              <a:rPr lang="ar-SA" sz="2800" dirty="0" smtClean="0">
                <a:solidFill>
                  <a:srgbClr val="222222"/>
                </a:solidFill>
                <a:latin typeface="arabic transparent"/>
                <a:ea typeface="+mj-ea"/>
                <a:cs typeface="Arial" pitchFamily="34" charset="0"/>
              </a:rPr>
              <a:t> النتوءات على القوس الخيشومي أنها أكثر من </a:t>
            </a:r>
            <a:r>
              <a:rPr lang="ar-IQ" sz="2800" dirty="0" smtClean="0">
                <a:solidFill>
                  <a:srgbClr val="222222"/>
                </a:solidFill>
                <a:latin typeface="arabic transparent"/>
                <a:ea typeface="+mj-ea"/>
                <a:cs typeface="Arial" pitchFamily="34" charset="0"/>
              </a:rPr>
              <a:t>18</a:t>
            </a:r>
            <a:r>
              <a:rPr lang="ar-SA" sz="2800" dirty="0" smtClean="0">
                <a:solidFill>
                  <a:srgbClr val="222222"/>
                </a:solidFill>
                <a:latin typeface="arabic transparent"/>
                <a:ea typeface="+mj-ea"/>
                <a:cs typeface="Arial" pitchFamily="34" charset="0"/>
              </a:rPr>
              <a:t> – الذيل مخطط كله بخطوط واضحة بني غامق أو بني محمر </a:t>
            </a:r>
            <a:r>
              <a:rPr lang="ar-IQ" sz="2800" dirty="0" smtClean="0">
                <a:solidFill>
                  <a:srgbClr val="222222"/>
                </a:solidFill>
                <a:latin typeface="arabic transparent"/>
                <a:ea typeface="+mj-ea"/>
                <a:cs typeface="Arial" pitchFamily="34" charset="0"/>
              </a:rPr>
              <a:t>– </a:t>
            </a:r>
            <a:r>
              <a:rPr lang="ar-SA" sz="2800" dirty="0" smtClean="0">
                <a:solidFill>
                  <a:srgbClr val="222222"/>
                </a:solidFill>
                <a:latin typeface="arabic transparent"/>
                <a:ea typeface="+mj-ea"/>
                <a:cs typeface="Arial" pitchFamily="34" charset="0"/>
              </a:rPr>
              <a:t>والخطوط رأسية على الذيل وقد تكون باهتة في بعض الأحيان والزعنفة الظهرية سوداء أو رمادية الحواف وبها 17 شعاع ظهري حاد ومستدير.</a:t>
            </a:r>
            <a:r>
              <a:rPr lang="en-US" sz="2800" dirty="0" smtClean="0">
                <a:solidFill>
                  <a:prstClr val="black"/>
                </a:solidFill>
                <a:latin typeface="Arial" pitchFamily="34" charset="0"/>
                <a:ea typeface="+mj-ea"/>
                <a:cs typeface="Arial" pitchFamily="34" charset="0"/>
              </a:rPr>
              <a:t/>
            </a:r>
            <a:br>
              <a:rPr lang="en-US" sz="2800" dirty="0" smtClean="0">
                <a:solidFill>
                  <a:prstClr val="black"/>
                </a:solidFill>
                <a:latin typeface="Arial" pitchFamily="34" charset="0"/>
                <a:ea typeface="+mj-ea"/>
                <a:cs typeface="Arial" pitchFamily="34" charset="0"/>
              </a:rPr>
            </a:br>
            <a:endParaRPr lang="en-US" sz="2800" dirty="0"/>
          </a:p>
        </p:txBody>
      </p:sp>
    </p:spTree>
    <p:extLst>
      <p:ext uri="{BB962C8B-B14F-4D97-AF65-F5344CB8AC3E}">
        <p14:creationId xmlns:p14="http://schemas.microsoft.com/office/powerpoint/2010/main" val="2557453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7772400" cy="1752600"/>
          </a:xfrm>
        </p:spPr>
        <p:txBody>
          <a:bodyPr>
            <a:normAutofit fontScale="90000"/>
          </a:bodyPr>
          <a:lstStyle/>
          <a:p>
            <a:pPr algn="justLow" rtl="1"/>
            <a:r>
              <a:rPr lang="ar-IQ" b="1" dirty="0" smtClean="0"/>
              <a:t>الاسماك </a:t>
            </a:r>
            <a:r>
              <a:rPr lang="ar-IQ" b="1" dirty="0" err="1" smtClean="0"/>
              <a:t>المصبية</a:t>
            </a:r>
            <a:r>
              <a:rPr lang="ar-IQ" b="1" dirty="0" smtClean="0"/>
              <a:t> </a:t>
            </a:r>
            <a:r>
              <a:rPr lang="ar-IQ" dirty="0" smtClean="0"/>
              <a:t>: هي الاسماك التي تقضي جزء من حياتها في المياه </a:t>
            </a:r>
            <a:r>
              <a:rPr lang="ar-IQ" dirty="0" err="1" smtClean="0"/>
              <a:t>المويلحة</a:t>
            </a:r>
            <a:r>
              <a:rPr lang="ar-IQ" dirty="0" smtClean="0"/>
              <a:t> او انها تلك الاسماك التي تستطيع الانتقال بين المياه المالحة والعذبة .</a:t>
            </a:r>
            <a:br>
              <a:rPr lang="ar-IQ" dirty="0" smtClean="0"/>
            </a:br>
            <a:r>
              <a:rPr lang="ar-IQ" dirty="0" smtClean="0"/>
              <a:t>  وتتميز بتحملها الواسع للتغيرات في الملوحة ولها القدرة العالية على التنظيم </a:t>
            </a:r>
            <a:r>
              <a:rPr lang="ar-IQ" dirty="0" err="1" smtClean="0"/>
              <a:t>الفسلجي</a:t>
            </a:r>
            <a:r>
              <a:rPr lang="ar-IQ" dirty="0" smtClean="0"/>
              <a:t> .</a:t>
            </a:r>
            <a:endParaRPr lang="en-US" dirty="0"/>
          </a:p>
        </p:txBody>
      </p:sp>
    </p:spTree>
    <p:extLst>
      <p:ext uri="{BB962C8B-B14F-4D97-AF65-F5344CB8AC3E}">
        <p14:creationId xmlns:p14="http://schemas.microsoft.com/office/powerpoint/2010/main" val="338143449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143000"/>
          </a:xfrm>
        </p:spPr>
        <p:txBody>
          <a:bodyPr>
            <a:noAutofit/>
          </a:bodyPr>
          <a:lstStyle/>
          <a:p>
            <a:r>
              <a:rPr lang="ar-IQ" sz="8000" dirty="0" smtClean="0">
                <a:cs typeface="Bold Italic Art" pitchFamily="2" charset="-78"/>
              </a:rPr>
              <a:t>شكرا لأصغائكم </a:t>
            </a:r>
            <a:endParaRPr lang="en-US" sz="8000" dirty="0">
              <a:cs typeface="Bold Italic Art" pitchFamily="2" charset="-78"/>
            </a:endParaRPr>
          </a:p>
        </p:txBody>
      </p:sp>
    </p:spTree>
    <p:extLst>
      <p:ext uri="{BB962C8B-B14F-4D97-AF65-F5344CB8AC3E}">
        <p14:creationId xmlns:p14="http://schemas.microsoft.com/office/powerpoint/2010/main" val="25314687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724400"/>
            <a:ext cx="8915400" cy="1829761"/>
          </a:xfrm>
        </p:spPr>
        <p:txBody>
          <a:bodyPr>
            <a:normAutofit fontScale="90000"/>
          </a:bodyPr>
          <a:lstStyle/>
          <a:p>
            <a:pPr algn="justLow" rtl="1"/>
            <a:r>
              <a:rPr lang="ar-IQ" sz="3100" b="1" dirty="0" smtClean="0">
                <a:solidFill>
                  <a:schemeClr val="tx1"/>
                </a:solidFill>
              </a:rPr>
              <a:t>الاسباب والتداعيات في استزراع الاسماك </a:t>
            </a:r>
            <a:r>
              <a:rPr lang="ar-IQ" sz="3100" b="1" dirty="0" err="1" smtClean="0">
                <a:solidFill>
                  <a:schemeClr val="tx1"/>
                </a:solidFill>
              </a:rPr>
              <a:t>المصبية</a:t>
            </a:r>
            <a:r>
              <a:rPr lang="ar-IQ" sz="3100" b="1" dirty="0" smtClean="0">
                <a:solidFill>
                  <a:schemeClr val="tx1"/>
                </a:solidFill>
              </a:rPr>
              <a:t> في البصرة</a:t>
            </a:r>
            <a:r>
              <a:rPr lang="ar-IQ" sz="3100" dirty="0" smtClean="0">
                <a:solidFill>
                  <a:schemeClr val="tx1"/>
                </a:solidFill>
              </a:rPr>
              <a:t>:</a:t>
            </a:r>
            <a:br>
              <a:rPr lang="ar-IQ" sz="3100" dirty="0" smtClean="0">
                <a:solidFill>
                  <a:schemeClr val="tx1"/>
                </a:solidFill>
              </a:rPr>
            </a:br>
            <a:r>
              <a:rPr lang="ar-IQ" sz="3600" dirty="0" smtClean="0">
                <a:solidFill>
                  <a:schemeClr val="tx1"/>
                </a:solidFill>
              </a:rPr>
              <a:t>1</a:t>
            </a:r>
            <a:r>
              <a:rPr lang="ar-IQ" sz="3600" b="0" dirty="0" smtClean="0">
                <a:solidFill>
                  <a:schemeClr val="tx1"/>
                </a:solidFill>
              </a:rPr>
              <a:t>- بسبب التغيرات الحادة في درجات الملوحة وخاصة خلال اشهر الصيف والتي اوجدت بيئة غير ملائمة للاستمرار في استزراع الانواع المألوفة مثل اسماك </a:t>
            </a:r>
            <a:r>
              <a:rPr lang="ar-IQ" sz="3600" b="0" dirty="0" err="1" smtClean="0">
                <a:solidFill>
                  <a:schemeClr val="tx1"/>
                </a:solidFill>
              </a:rPr>
              <a:t>الكارب</a:t>
            </a:r>
            <a:r>
              <a:rPr lang="ar-IQ" sz="3600" b="0" dirty="0" smtClean="0">
                <a:solidFill>
                  <a:schemeClr val="tx1"/>
                </a:solidFill>
              </a:rPr>
              <a:t> والتي قد يحد ارتفاع الملوحة من تربيتها في مثل تلك الظروف.</a:t>
            </a:r>
            <a:br>
              <a:rPr lang="ar-IQ" sz="3600" b="0" dirty="0" smtClean="0">
                <a:solidFill>
                  <a:schemeClr val="tx1"/>
                </a:solidFill>
              </a:rPr>
            </a:br>
            <a:r>
              <a:rPr lang="ar-IQ" sz="3600" b="0" dirty="0" smtClean="0">
                <a:solidFill>
                  <a:schemeClr val="tx1"/>
                </a:solidFill>
              </a:rPr>
              <a:t>2- القيمة الاقتصادية لهذه الانواع.</a:t>
            </a:r>
            <a:br>
              <a:rPr lang="ar-IQ" sz="3600" b="0" dirty="0" smtClean="0">
                <a:solidFill>
                  <a:schemeClr val="tx1"/>
                </a:solidFill>
              </a:rPr>
            </a:br>
            <a:r>
              <a:rPr lang="ar-IQ" sz="3600" b="0" dirty="0" smtClean="0">
                <a:solidFill>
                  <a:schemeClr val="tx1"/>
                </a:solidFill>
              </a:rPr>
              <a:t>3- الطلب المتزايد على هذه الانواع من قبل المستهلكين في البصرة .</a:t>
            </a:r>
            <a:br>
              <a:rPr lang="ar-IQ" sz="3600" b="0" dirty="0" smtClean="0">
                <a:solidFill>
                  <a:schemeClr val="tx1"/>
                </a:solidFill>
              </a:rPr>
            </a:br>
            <a:r>
              <a:rPr lang="ar-IQ" sz="3600" b="0" dirty="0" smtClean="0">
                <a:solidFill>
                  <a:schemeClr val="tx1"/>
                </a:solidFill>
              </a:rPr>
              <a:t>4- عدم امكانية مربي الاسماك في المحافظات الاخرى من التنافس والسيطرة على سوق السمك في البصرة.</a:t>
            </a:r>
            <a:endParaRPr lang="en-US" sz="3600" b="0" dirty="0">
              <a:solidFill>
                <a:schemeClr val="tx1"/>
              </a:solidFill>
            </a:endParaRPr>
          </a:p>
        </p:txBody>
      </p:sp>
    </p:spTree>
    <p:extLst>
      <p:ext uri="{BB962C8B-B14F-4D97-AF65-F5344CB8AC3E}">
        <p14:creationId xmlns:p14="http://schemas.microsoft.com/office/powerpoint/2010/main" val="3657707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464272" y="2467212"/>
            <a:ext cx="5648623" cy="1204306"/>
          </a:xfrm>
        </p:spPr>
        <p:txBody>
          <a:bodyPr>
            <a:normAutofit fontScale="90000"/>
          </a:bodyPr>
          <a:lstStyle/>
          <a:p>
            <a:pPr algn="justLow" rtl="1"/>
            <a:r>
              <a:rPr lang="ar-IQ" b="1" dirty="0" smtClean="0">
                <a:solidFill>
                  <a:schemeClr val="tx1"/>
                </a:solidFill>
              </a:rPr>
              <a:t>الانواع المرشحة للاستزراع في البصرة</a:t>
            </a:r>
            <a:r>
              <a:rPr lang="ar-IQ" dirty="0" smtClean="0">
                <a:solidFill>
                  <a:schemeClr val="tx1"/>
                </a:solidFill>
              </a:rPr>
              <a:t>:</a:t>
            </a:r>
            <a:br>
              <a:rPr lang="ar-IQ" dirty="0" smtClean="0">
                <a:solidFill>
                  <a:schemeClr val="tx1"/>
                </a:solidFill>
              </a:rPr>
            </a:br>
            <a:r>
              <a:rPr lang="ar-IQ" dirty="0" smtClean="0">
                <a:solidFill>
                  <a:schemeClr val="tx1"/>
                </a:solidFill>
              </a:rPr>
              <a:t>1- اسماك </a:t>
            </a:r>
            <a:r>
              <a:rPr lang="ar-IQ" dirty="0" err="1" smtClean="0">
                <a:solidFill>
                  <a:schemeClr val="tx1"/>
                </a:solidFill>
              </a:rPr>
              <a:t>الشعم</a:t>
            </a:r>
            <a:r>
              <a:rPr lang="ar-IQ" dirty="0" smtClean="0">
                <a:solidFill>
                  <a:schemeClr val="tx1"/>
                </a:solidFill>
              </a:rPr>
              <a:t> ( </a:t>
            </a:r>
            <a:r>
              <a:rPr lang="ar-IQ" dirty="0" err="1" smtClean="0">
                <a:solidFill>
                  <a:schemeClr val="tx1"/>
                </a:solidFill>
              </a:rPr>
              <a:t>السبيطي</a:t>
            </a:r>
            <a:r>
              <a:rPr lang="ar-IQ" dirty="0" smtClean="0">
                <a:solidFill>
                  <a:schemeClr val="tx1"/>
                </a:solidFill>
              </a:rPr>
              <a:t>)</a:t>
            </a:r>
            <a:br>
              <a:rPr lang="ar-IQ" dirty="0" smtClean="0">
                <a:solidFill>
                  <a:schemeClr val="tx1"/>
                </a:solidFill>
              </a:rPr>
            </a:br>
            <a:r>
              <a:rPr lang="ar-IQ" dirty="0" smtClean="0">
                <a:solidFill>
                  <a:schemeClr val="tx1"/>
                </a:solidFill>
              </a:rPr>
              <a:t>2- اسماك </a:t>
            </a:r>
            <a:r>
              <a:rPr lang="ar-IQ" dirty="0" err="1" smtClean="0">
                <a:solidFill>
                  <a:schemeClr val="tx1"/>
                </a:solidFill>
              </a:rPr>
              <a:t>البياح</a:t>
            </a:r>
            <a:r>
              <a:rPr lang="ar-IQ" dirty="0"/>
              <a:t> </a:t>
            </a:r>
            <a:r>
              <a:rPr lang="ar-IQ" smtClean="0">
                <a:solidFill>
                  <a:schemeClr val="tx1"/>
                </a:solidFill>
              </a:rPr>
              <a:t>الرمادي</a:t>
            </a:r>
            <a:r>
              <a:rPr lang="ar-IQ" dirty="0" smtClean="0">
                <a:solidFill>
                  <a:schemeClr val="tx1"/>
                </a:solidFill>
              </a:rPr>
              <a:t/>
            </a:r>
            <a:br>
              <a:rPr lang="ar-IQ" dirty="0" smtClean="0">
                <a:solidFill>
                  <a:schemeClr val="tx1"/>
                </a:solidFill>
              </a:rPr>
            </a:br>
            <a:r>
              <a:rPr lang="ar-IQ" dirty="0" smtClean="0">
                <a:solidFill>
                  <a:schemeClr val="tx1"/>
                </a:solidFill>
              </a:rPr>
              <a:t>3- اسماك البلطي النيلي</a:t>
            </a:r>
            <a:endParaRPr lang="en-US" dirty="0">
              <a:solidFill>
                <a:schemeClr val="tx1"/>
              </a:solidFill>
            </a:endParaRPr>
          </a:p>
        </p:txBody>
      </p:sp>
    </p:spTree>
    <p:extLst>
      <p:ext uri="{BB962C8B-B14F-4D97-AF65-F5344CB8AC3E}">
        <p14:creationId xmlns:p14="http://schemas.microsoft.com/office/powerpoint/2010/main" val="357683964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7772400" cy="1470025"/>
          </a:xfrm>
        </p:spPr>
        <p:txBody>
          <a:bodyPr>
            <a:normAutofit/>
          </a:bodyPr>
          <a:lstStyle/>
          <a:p>
            <a:pPr algn="r" rtl="1"/>
            <a:r>
              <a:rPr lang="ar-IQ" dirty="0" smtClean="0"/>
              <a:t/>
            </a:r>
            <a:br>
              <a:rPr lang="ar-IQ"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271164" cy="599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1164" y="6052810"/>
            <a:ext cx="8001000" cy="523220"/>
          </a:xfrm>
          <a:prstGeom prst="rect">
            <a:avLst/>
          </a:prstGeom>
        </p:spPr>
        <p:txBody>
          <a:bodyPr wrap="square">
            <a:spAutoFit/>
          </a:bodyPr>
          <a:lstStyle/>
          <a:p>
            <a:pPr algn="ctr" rtl="1"/>
            <a:r>
              <a:rPr lang="ar-IQ" sz="2800" b="1" dirty="0">
                <a:solidFill>
                  <a:srgbClr val="FF0000"/>
                </a:solidFill>
                <a:latin typeface="Times New Roman" pitchFamily="18" charset="0"/>
                <a:cs typeface="Times New Roman" pitchFamily="18" charset="0"/>
              </a:rPr>
              <a:t>اسماك </a:t>
            </a:r>
            <a:r>
              <a:rPr lang="ar-IQ" sz="2800" b="1" dirty="0" err="1">
                <a:solidFill>
                  <a:srgbClr val="FF0000"/>
                </a:solidFill>
                <a:latin typeface="Times New Roman" pitchFamily="18" charset="0"/>
                <a:cs typeface="Times New Roman" pitchFamily="18" charset="0"/>
              </a:rPr>
              <a:t>الشعم</a:t>
            </a:r>
            <a:r>
              <a:rPr lang="ar-IQ" sz="2800" b="1" dirty="0">
                <a:solidFill>
                  <a:srgbClr val="FF0000"/>
                </a:solidFill>
                <a:latin typeface="Times New Roman" pitchFamily="18" charset="0"/>
                <a:cs typeface="Times New Roman" pitchFamily="18" charset="0"/>
              </a:rPr>
              <a:t> (</a:t>
            </a:r>
            <a:r>
              <a:rPr lang="ar-IQ" sz="2800" b="1" dirty="0" err="1">
                <a:solidFill>
                  <a:srgbClr val="FF0000"/>
                </a:solidFill>
                <a:latin typeface="Times New Roman" pitchFamily="18" charset="0"/>
                <a:cs typeface="Times New Roman" pitchFamily="18" charset="0"/>
              </a:rPr>
              <a:t>السبيطي</a:t>
            </a:r>
            <a:r>
              <a:rPr lang="ar-IQ" sz="2800" b="1"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Sparidentex</a:t>
            </a:r>
            <a:r>
              <a:rPr lang="en-US" sz="2800" b="1" i="1" dirty="0" smtClean="0">
                <a:solidFill>
                  <a:srgbClr val="FF0000"/>
                </a:solidFill>
                <a:latin typeface="Times New Roman" pitchFamily="18" charset="0"/>
                <a:cs typeface="Times New Roman" pitchFamily="18" charset="0"/>
              </a:rPr>
              <a:t> hasta </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419541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962400"/>
            <a:ext cx="8686800" cy="1829761"/>
          </a:xfrm>
        </p:spPr>
        <p:txBody>
          <a:bodyPr>
            <a:normAutofit fontScale="90000"/>
          </a:bodyPr>
          <a:lstStyle/>
          <a:p>
            <a:pPr lvl="0" algn="justLow" rtl="1" fontAlgn="base">
              <a:lnSpc>
                <a:spcPct val="115000"/>
              </a:lnSpc>
              <a:spcAft>
                <a:spcPts val="1000"/>
              </a:spcAft>
            </a:pPr>
            <a:r>
              <a:rPr lang="ar-IQ" sz="3200" b="1" dirty="0" smtClean="0">
                <a:solidFill>
                  <a:srgbClr val="000000"/>
                </a:solidFill>
                <a:latin typeface="Arial" charset="0"/>
                <a:ea typeface="+mn-ea"/>
                <a:cs typeface="Calibri" pitchFamily="34" charset="0"/>
              </a:rPr>
              <a:t/>
            </a:r>
            <a:br>
              <a:rPr lang="ar-IQ" sz="3200" b="1" dirty="0" smtClean="0">
                <a:solidFill>
                  <a:srgbClr val="000000"/>
                </a:solidFill>
                <a:latin typeface="Arial" charset="0"/>
                <a:ea typeface="+mn-ea"/>
                <a:cs typeface="Calibri" pitchFamily="34" charset="0"/>
              </a:rPr>
            </a:br>
            <a:r>
              <a:rPr lang="ar-IQ" sz="3200" b="1" dirty="0">
                <a:solidFill>
                  <a:srgbClr val="000000"/>
                </a:solidFill>
                <a:latin typeface="Arial" charset="0"/>
                <a:ea typeface="+mn-ea"/>
                <a:cs typeface="Calibri" pitchFamily="34" charset="0"/>
              </a:rPr>
              <a:t/>
            </a:r>
            <a:br>
              <a:rPr lang="ar-IQ" sz="3200" b="1" dirty="0">
                <a:solidFill>
                  <a:srgbClr val="000000"/>
                </a:solidFill>
                <a:latin typeface="Arial" charset="0"/>
                <a:ea typeface="+mn-ea"/>
                <a:cs typeface="Calibri" pitchFamily="34" charset="0"/>
              </a:rPr>
            </a:br>
            <a:r>
              <a:rPr lang="ar-IQ" sz="2700" dirty="0" smtClean="0">
                <a:solidFill>
                  <a:schemeClr val="tx1"/>
                </a:solidFill>
                <a:latin typeface="Times New Roman" pitchFamily="18" charset="0"/>
                <a:ea typeface="+mn-ea"/>
                <a:cs typeface="Times New Roman" pitchFamily="18" charset="0"/>
              </a:rPr>
              <a:t>اهم </a:t>
            </a:r>
            <a:r>
              <a:rPr lang="ar-IQ" sz="2700" dirty="0">
                <a:solidFill>
                  <a:schemeClr val="tx1"/>
                </a:solidFill>
                <a:latin typeface="Times New Roman" pitchFamily="18" charset="0"/>
                <a:ea typeface="+mn-ea"/>
                <a:cs typeface="Times New Roman" pitchFamily="18" charset="0"/>
              </a:rPr>
              <a:t>خصائص ومميزات </a:t>
            </a:r>
            <a:r>
              <a:rPr lang="ar-IQ" sz="2700" dirty="0" err="1">
                <a:solidFill>
                  <a:schemeClr val="tx1"/>
                </a:solidFill>
                <a:latin typeface="Times New Roman" pitchFamily="18" charset="0"/>
                <a:ea typeface="+mn-ea"/>
                <a:cs typeface="Times New Roman" pitchFamily="18" charset="0"/>
              </a:rPr>
              <a:t>الشعم</a:t>
            </a:r>
            <a:r>
              <a:rPr lang="ar-IQ" sz="2700" b="0" dirty="0">
                <a:solidFill>
                  <a:schemeClr val="tx1"/>
                </a:solidFill>
                <a:latin typeface="Times New Roman" pitchFamily="18" charset="0"/>
                <a:ea typeface="+mn-ea"/>
                <a:cs typeface="Times New Roman" pitchFamily="18" charset="0"/>
              </a:rPr>
              <a:t>:</a:t>
            </a:r>
            <a:r>
              <a:rPr lang="en-US" sz="2700" b="0" dirty="0">
                <a:solidFill>
                  <a:schemeClr val="tx1"/>
                </a:solidFill>
                <a:latin typeface="Times New Roman" pitchFamily="18" charset="0"/>
                <a:ea typeface="+mn-ea"/>
                <a:cs typeface="Times New Roman" pitchFamily="18" charset="0"/>
              </a:rPr>
              <a:t/>
            </a:r>
            <a:br>
              <a:rPr lang="en-US" sz="2700" b="0" dirty="0">
                <a:solidFill>
                  <a:schemeClr val="tx1"/>
                </a:solidFill>
                <a:latin typeface="Times New Roman" pitchFamily="18" charset="0"/>
                <a:ea typeface="+mn-ea"/>
                <a:cs typeface="Times New Roman" pitchFamily="18" charset="0"/>
              </a:rPr>
            </a:br>
            <a:r>
              <a:rPr lang="ar-IQ" sz="3100" b="0" dirty="0" smtClean="0">
                <a:solidFill>
                  <a:schemeClr val="tx1"/>
                </a:solidFill>
                <a:latin typeface="Times New Roman" pitchFamily="18" charset="0"/>
                <a:ea typeface="+mn-ea"/>
                <a:cs typeface="Times New Roman" pitchFamily="18" charset="0"/>
              </a:rPr>
              <a:t>1- القدرة </a:t>
            </a:r>
            <a:r>
              <a:rPr lang="ar-IQ" sz="3100" b="0" dirty="0">
                <a:solidFill>
                  <a:schemeClr val="tx1"/>
                </a:solidFill>
                <a:latin typeface="Times New Roman" pitchFamily="18" charset="0"/>
                <a:ea typeface="+mn-ea"/>
                <a:cs typeface="Times New Roman" pitchFamily="18" charset="0"/>
              </a:rPr>
              <a:t>على تحمل تذبذبات درجات حرارة الماء.</a:t>
            </a:r>
            <a:r>
              <a:rPr lang="en-US" sz="3100" b="0" dirty="0">
                <a:solidFill>
                  <a:schemeClr val="tx1"/>
                </a:solidFill>
                <a:latin typeface="Times New Roman" pitchFamily="18" charset="0"/>
                <a:ea typeface="+mn-ea"/>
                <a:cs typeface="Times New Roman" pitchFamily="18" charset="0"/>
              </a:rPr>
              <a:t/>
            </a:r>
            <a:br>
              <a:rPr lang="en-US" sz="3100" b="0" dirty="0">
                <a:solidFill>
                  <a:schemeClr val="tx1"/>
                </a:solidFill>
                <a:latin typeface="Times New Roman" pitchFamily="18" charset="0"/>
                <a:ea typeface="+mn-ea"/>
                <a:cs typeface="Times New Roman" pitchFamily="18" charset="0"/>
              </a:rPr>
            </a:br>
            <a:r>
              <a:rPr lang="ar-IQ" sz="3100" b="0" dirty="0" smtClean="0">
                <a:solidFill>
                  <a:schemeClr val="tx1"/>
                </a:solidFill>
                <a:latin typeface="Times New Roman" pitchFamily="18" charset="0"/>
                <a:ea typeface="+mn-ea"/>
                <a:cs typeface="Times New Roman" pitchFamily="18" charset="0"/>
              </a:rPr>
              <a:t>2- القدرة </a:t>
            </a:r>
            <a:r>
              <a:rPr lang="ar-IQ" sz="3100" b="0" dirty="0">
                <a:solidFill>
                  <a:schemeClr val="tx1"/>
                </a:solidFill>
                <a:latin typeface="Times New Roman" pitchFamily="18" charset="0"/>
                <a:ea typeface="+mn-ea"/>
                <a:cs typeface="Times New Roman" pitchFamily="18" charset="0"/>
              </a:rPr>
              <a:t>على تحمل التغيرات في معدلات ملوحة الماء.</a:t>
            </a:r>
            <a:r>
              <a:rPr lang="en-US" sz="3100" b="0" dirty="0">
                <a:solidFill>
                  <a:schemeClr val="tx1"/>
                </a:solidFill>
                <a:latin typeface="Times New Roman" pitchFamily="18" charset="0"/>
                <a:ea typeface="+mn-ea"/>
                <a:cs typeface="Times New Roman" pitchFamily="18" charset="0"/>
              </a:rPr>
              <a:t/>
            </a:r>
            <a:br>
              <a:rPr lang="en-US" sz="3100" b="0" dirty="0">
                <a:solidFill>
                  <a:schemeClr val="tx1"/>
                </a:solidFill>
                <a:latin typeface="Times New Roman" pitchFamily="18" charset="0"/>
                <a:ea typeface="+mn-ea"/>
                <a:cs typeface="Times New Roman" pitchFamily="18" charset="0"/>
              </a:rPr>
            </a:br>
            <a:r>
              <a:rPr lang="ar-IQ" sz="3100" b="0" dirty="0" smtClean="0">
                <a:solidFill>
                  <a:schemeClr val="tx1"/>
                </a:solidFill>
                <a:latin typeface="Times New Roman" pitchFamily="18" charset="0"/>
                <a:ea typeface="+mn-ea"/>
                <a:cs typeface="Times New Roman" pitchFamily="18" charset="0"/>
              </a:rPr>
              <a:t>3- ارتفاع </a:t>
            </a:r>
            <a:r>
              <a:rPr lang="ar-IQ" sz="3100" b="0" dirty="0">
                <a:solidFill>
                  <a:schemeClr val="tx1"/>
                </a:solidFill>
                <a:latin typeface="Times New Roman" pitchFamily="18" charset="0"/>
                <a:ea typeface="+mn-ea"/>
                <a:cs typeface="Times New Roman" pitchFamily="18" charset="0"/>
              </a:rPr>
              <a:t>معدلات النمو وكفاءة التحويل الغذائي.</a:t>
            </a:r>
            <a:r>
              <a:rPr lang="en-US" sz="3100" b="0" dirty="0">
                <a:solidFill>
                  <a:schemeClr val="tx1"/>
                </a:solidFill>
                <a:latin typeface="Times New Roman" pitchFamily="18" charset="0"/>
                <a:ea typeface="+mn-ea"/>
                <a:cs typeface="Times New Roman" pitchFamily="18" charset="0"/>
              </a:rPr>
              <a:t/>
            </a:r>
            <a:br>
              <a:rPr lang="en-US" sz="3100" b="0" dirty="0">
                <a:solidFill>
                  <a:schemeClr val="tx1"/>
                </a:solidFill>
                <a:latin typeface="Times New Roman" pitchFamily="18" charset="0"/>
                <a:ea typeface="+mn-ea"/>
                <a:cs typeface="Times New Roman" pitchFamily="18" charset="0"/>
              </a:rPr>
            </a:br>
            <a:r>
              <a:rPr lang="ar-IQ" sz="3100" b="0" dirty="0" smtClean="0">
                <a:solidFill>
                  <a:schemeClr val="tx1"/>
                </a:solidFill>
                <a:latin typeface="Times New Roman" pitchFamily="18" charset="0"/>
                <a:ea typeface="+mn-ea"/>
                <a:cs typeface="Times New Roman" pitchFamily="18" charset="0"/>
              </a:rPr>
              <a:t>4- يمكن </a:t>
            </a:r>
            <a:r>
              <a:rPr lang="ar-IQ" sz="3100" b="0" dirty="0">
                <a:solidFill>
                  <a:schemeClr val="tx1"/>
                </a:solidFill>
                <a:latin typeface="Times New Roman" pitchFamily="18" charset="0"/>
                <a:ea typeface="+mn-ea"/>
                <a:cs typeface="Times New Roman" pitchFamily="18" charset="0"/>
              </a:rPr>
              <a:t>ان يصل اقصى نمو الى اوزان عالية وتحت ظروف الاستزراع .</a:t>
            </a:r>
            <a:r>
              <a:rPr lang="en-US" sz="3100" b="0" dirty="0">
                <a:solidFill>
                  <a:schemeClr val="tx1"/>
                </a:solidFill>
                <a:latin typeface="Times New Roman" pitchFamily="18" charset="0"/>
                <a:ea typeface="+mn-ea"/>
                <a:cs typeface="Times New Roman" pitchFamily="18" charset="0"/>
              </a:rPr>
              <a:t/>
            </a:r>
            <a:br>
              <a:rPr lang="en-US" sz="3100" b="0" dirty="0">
                <a:solidFill>
                  <a:schemeClr val="tx1"/>
                </a:solidFill>
                <a:latin typeface="Times New Roman" pitchFamily="18" charset="0"/>
                <a:ea typeface="+mn-ea"/>
                <a:cs typeface="Times New Roman" pitchFamily="18" charset="0"/>
              </a:rPr>
            </a:br>
            <a:r>
              <a:rPr lang="ar-IQ" sz="3100" b="0" dirty="0" smtClean="0">
                <a:solidFill>
                  <a:schemeClr val="tx1"/>
                </a:solidFill>
                <a:latin typeface="Times New Roman" pitchFamily="18" charset="0"/>
                <a:ea typeface="+mn-ea"/>
                <a:cs typeface="Times New Roman" pitchFamily="18" charset="0"/>
              </a:rPr>
              <a:t>5- درجة </a:t>
            </a:r>
            <a:r>
              <a:rPr lang="ar-IQ" sz="3100" b="0" dirty="0">
                <a:solidFill>
                  <a:schemeClr val="tx1"/>
                </a:solidFill>
                <a:latin typeface="Times New Roman" pitchFamily="18" charset="0"/>
                <a:ea typeface="+mn-ea"/>
                <a:cs typeface="Times New Roman" pitchFamily="18" charset="0"/>
              </a:rPr>
              <a:t>تقبلها من المستهلك عالية.</a:t>
            </a:r>
            <a:r>
              <a:rPr lang="en-US" sz="3100" b="0" dirty="0">
                <a:solidFill>
                  <a:schemeClr val="tx1"/>
                </a:solidFill>
                <a:latin typeface="Times New Roman" pitchFamily="18" charset="0"/>
                <a:ea typeface="+mn-ea"/>
                <a:cs typeface="Times New Roman" pitchFamily="18" charset="0"/>
              </a:rPr>
              <a:t/>
            </a:r>
            <a:br>
              <a:rPr lang="en-US" sz="3100" b="0" dirty="0">
                <a:solidFill>
                  <a:schemeClr val="tx1"/>
                </a:solidFill>
                <a:latin typeface="Times New Roman" pitchFamily="18" charset="0"/>
                <a:ea typeface="+mn-ea"/>
                <a:cs typeface="Times New Roman" pitchFamily="18" charset="0"/>
              </a:rPr>
            </a:br>
            <a:r>
              <a:rPr lang="ar-IQ" sz="3100" b="0" dirty="0" smtClean="0">
                <a:solidFill>
                  <a:schemeClr val="tx1"/>
                </a:solidFill>
                <a:latin typeface="Times New Roman" pitchFamily="18" charset="0"/>
                <a:ea typeface="+mn-ea"/>
                <a:cs typeface="Times New Roman" pitchFamily="18" charset="0"/>
              </a:rPr>
              <a:t>5- تتراوح </a:t>
            </a:r>
            <a:r>
              <a:rPr lang="ar-IQ" sz="3100" b="0" dirty="0">
                <a:solidFill>
                  <a:schemeClr val="tx1"/>
                </a:solidFill>
                <a:latin typeface="Times New Roman" pitchFamily="18" charset="0"/>
                <a:ea typeface="+mn-ea"/>
                <a:cs typeface="Times New Roman" pitchFamily="18" charset="0"/>
              </a:rPr>
              <a:t>اسعارها بين المتوسط والعالية. </a:t>
            </a:r>
            <a:r>
              <a:rPr lang="ar-SA" sz="3100" b="0" dirty="0">
                <a:solidFill>
                  <a:schemeClr val="tx1"/>
                </a:solidFill>
                <a:latin typeface="Times New Roman" pitchFamily="18" charset="0"/>
                <a:ea typeface="+mn-ea"/>
                <a:cs typeface="Times New Roman" pitchFamily="18" charset="0"/>
              </a:rPr>
              <a:t>(</a:t>
            </a:r>
            <a:r>
              <a:rPr lang="ar-IQ" sz="3100" b="0" dirty="0">
                <a:solidFill>
                  <a:schemeClr val="tx1"/>
                </a:solidFill>
                <a:latin typeface="Times New Roman" pitchFamily="18" charset="0"/>
                <a:ea typeface="+mn-ea"/>
                <a:cs typeface="Times New Roman" pitchFamily="18" charset="0"/>
              </a:rPr>
              <a:t>الاسعار في الكويت </a:t>
            </a:r>
            <a:r>
              <a:rPr lang="ar-IQ" sz="3100" b="0" dirty="0" err="1">
                <a:solidFill>
                  <a:schemeClr val="tx1"/>
                </a:solidFill>
                <a:latin typeface="Times New Roman" pitchFamily="18" charset="0"/>
                <a:ea typeface="+mn-ea"/>
                <a:cs typeface="Times New Roman" pitchFamily="18" charset="0"/>
              </a:rPr>
              <a:t>للسبيطي</a:t>
            </a:r>
            <a:r>
              <a:rPr lang="ar-IQ" sz="3100" b="0" dirty="0">
                <a:solidFill>
                  <a:schemeClr val="tx1"/>
                </a:solidFill>
                <a:latin typeface="Times New Roman" pitchFamily="18" charset="0"/>
                <a:ea typeface="+mn-ea"/>
                <a:cs typeface="Times New Roman" pitchFamily="18" charset="0"/>
              </a:rPr>
              <a:t> المحلي هو </a:t>
            </a:r>
            <a:r>
              <a:rPr lang="en-US" sz="3100" b="0" dirty="0">
                <a:solidFill>
                  <a:schemeClr val="tx1"/>
                </a:solidFill>
                <a:latin typeface="Times New Roman" pitchFamily="18" charset="0"/>
                <a:ea typeface="+mn-ea"/>
                <a:cs typeface="Times New Roman" pitchFamily="18" charset="0"/>
              </a:rPr>
              <a:t>5</a:t>
            </a:r>
            <a:r>
              <a:rPr lang="ar-IQ" sz="3100" b="0" dirty="0">
                <a:solidFill>
                  <a:schemeClr val="tx1"/>
                </a:solidFill>
                <a:latin typeface="Times New Roman" pitchFamily="18" charset="0"/>
                <a:ea typeface="+mn-ea"/>
                <a:cs typeface="Times New Roman" pitchFamily="18" charset="0"/>
              </a:rPr>
              <a:t> دينار كويتي وفي السعودية  </a:t>
            </a:r>
            <a:r>
              <a:rPr lang="en-US" sz="3100" b="0" dirty="0">
                <a:solidFill>
                  <a:schemeClr val="tx1"/>
                </a:solidFill>
                <a:latin typeface="Times New Roman" pitchFamily="18" charset="0"/>
                <a:ea typeface="+mn-ea"/>
                <a:cs typeface="Times New Roman" pitchFamily="18" charset="0"/>
              </a:rPr>
              <a:t>30</a:t>
            </a:r>
            <a:r>
              <a:rPr lang="ar-IQ" sz="3100" b="0" dirty="0">
                <a:solidFill>
                  <a:schemeClr val="tx1"/>
                </a:solidFill>
                <a:latin typeface="Times New Roman" pitchFamily="18" charset="0"/>
                <a:ea typeface="+mn-ea"/>
                <a:cs typeface="Times New Roman" pitchFamily="18" charset="0"/>
              </a:rPr>
              <a:t> ريال) اي ما يعادل</a:t>
            </a:r>
            <a:br>
              <a:rPr lang="ar-IQ" sz="3100" b="0" dirty="0">
                <a:solidFill>
                  <a:schemeClr val="tx1"/>
                </a:solidFill>
                <a:latin typeface="Times New Roman" pitchFamily="18" charset="0"/>
                <a:ea typeface="+mn-ea"/>
                <a:cs typeface="Times New Roman" pitchFamily="18" charset="0"/>
              </a:rPr>
            </a:br>
            <a:r>
              <a:rPr lang="ar-IQ" sz="3100" b="0" dirty="0">
                <a:solidFill>
                  <a:schemeClr val="tx1"/>
                </a:solidFill>
                <a:latin typeface="Times New Roman" pitchFamily="18" charset="0"/>
                <a:ea typeface="+mn-ea"/>
                <a:cs typeface="Times New Roman" pitchFamily="18" charset="0"/>
              </a:rPr>
              <a:t>   </a:t>
            </a:r>
            <a:r>
              <a:rPr lang="en-US" sz="3100" b="0" dirty="0">
                <a:solidFill>
                  <a:schemeClr val="tx1"/>
                </a:solidFill>
                <a:latin typeface="Times New Roman" pitchFamily="18" charset="0"/>
                <a:ea typeface="+mn-ea"/>
                <a:cs typeface="Times New Roman" pitchFamily="18" charset="0"/>
              </a:rPr>
              <a:t>8</a:t>
            </a:r>
            <a:r>
              <a:rPr lang="ar-IQ" sz="3100" b="0" dirty="0">
                <a:solidFill>
                  <a:schemeClr val="tx1"/>
                </a:solidFill>
                <a:latin typeface="Times New Roman" pitchFamily="18" charset="0"/>
                <a:ea typeface="+mn-ea"/>
                <a:cs typeface="Times New Roman" pitchFamily="18" charset="0"/>
              </a:rPr>
              <a:t>- </a:t>
            </a:r>
            <a:r>
              <a:rPr lang="en-US" sz="3100" b="0" dirty="0">
                <a:solidFill>
                  <a:schemeClr val="tx1"/>
                </a:solidFill>
                <a:latin typeface="Times New Roman" pitchFamily="18" charset="0"/>
                <a:ea typeface="+mn-ea"/>
                <a:cs typeface="Times New Roman" pitchFamily="18" charset="0"/>
              </a:rPr>
              <a:t> 16</a:t>
            </a:r>
            <a:r>
              <a:rPr lang="ar-IQ" sz="3100" b="0" dirty="0">
                <a:solidFill>
                  <a:schemeClr val="tx1"/>
                </a:solidFill>
                <a:latin typeface="Times New Roman" pitchFamily="18" charset="0"/>
                <a:ea typeface="+mn-ea"/>
                <a:cs typeface="Times New Roman" pitchFamily="18" charset="0"/>
              </a:rPr>
              <a:t>دولار لكل كغم.</a:t>
            </a:r>
            <a:r>
              <a:rPr lang="en-US" sz="3100" b="0" dirty="0">
                <a:solidFill>
                  <a:schemeClr val="tx1"/>
                </a:solidFill>
                <a:latin typeface="Times New Roman" pitchFamily="18" charset="0"/>
                <a:ea typeface="+mn-ea"/>
                <a:cs typeface="Times New Roman" pitchFamily="18" charset="0"/>
              </a:rPr>
              <a:t/>
            </a:r>
            <a:br>
              <a:rPr lang="en-US" sz="3100" b="0" dirty="0">
                <a:solidFill>
                  <a:schemeClr val="tx1"/>
                </a:solidFill>
                <a:latin typeface="Times New Roman" pitchFamily="18" charset="0"/>
                <a:ea typeface="+mn-ea"/>
                <a:cs typeface="Times New Roman" pitchFamily="18" charset="0"/>
              </a:rPr>
            </a:br>
            <a:r>
              <a:rPr lang="ar-IQ" sz="2800" dirty="0">
                <a:solidFill>
                  <a:schemeClr val="tx1"/>
                </a:solidFill>
                <a:latin typeface="Arial" charset="0"/>
                <a:ea typeface="+mn-ea"/>
                <a:cs typeface="Calibri" pitchFamily="34" charset="0"/>
              </a:rPr>
              <a:t> </a:t>
            </a:r>
            <a:r>
              <a:rPr lang="en-US" sz="2800" dirty="0">
                <a:solidFill>
                  <a:schemeClr val="tx1"/>
                </a:solidFill>
                <a:latin typeface="Arial" charset="0"/>
                <a:ea typeface="+mn-ea"/>
                <a:cs typeface="Calibri" pitchFamily="34" charset="0"/>
              </a:rPr>
              <a:t/>
            </a:r>
            <a:br>
              <a:rPr lang="en-US" sz="2800" dirty="0">
                <a:solidFill>
                  <a:schemeClr val="tx1"/>
                </a:solidFill>
                <a:latin typeface="Arial" charset="0"/>
                <a:ea typeface="+mn-ea"/>
                <a:cs typeface="Calibri" pitchFamily="34" charset="0"/>
              </a:rPr>
            </a:br>
            <a:endParaRPr lang="en-US" dirty="0">
              <a:solidFill>
                <a:schemeClr val="tx1"/>
              </a:solidFill>
            </a:endParaRPr>
          </a:p>
        </p:txBody>
      </p:sp>
    </p:spTree>
    <p:extLst>
      <p:ext uri="{BB962C8B-B14F-4D97-AF65-F5344CB8AC3E}">
        <p14:creationId xmlns:p14="http://schemas.microsoft.com/office/powerpoint/2010/main" val="407160723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0"/>
            <a:ext cx="8763000" cy="1470025"/>
          </a:xfrm>
        </p:spPr>
        <p:txBody>
          <a:bodyPr>
            <a:normAutofit fontScale="90000"/>
          </a:bodyPr>
          <a:lstStyle/>
          <a:p>
            <a:pPr lvl="0" algn="justLow" rtl="1" fontAlgn="base">
              <a:lnSpc>
                <a:spcPct val="115000"/>
              </a:lnSpc>
              <a:spcAft>
                <a:spcPts val="1000"/>
              </a:spcAft>
              <a:defRPr/>
            </a:pPr>
            <a:r>
              <a:rPr lang="ar-IQ" altLang="ar-IQ" sz="2800" b="0" dirty="0" err="1">
                <a:solidFill>
                  <a:schemeClr val="tx1"/>
                </a:solidFill>
                <a:latin typeface="Times New Roman" pitchFamily="18" charset="0"/>
                <a:ea typeface="Calibri" pitchFamily="34" charset="0"/>
                <a:cs typeface="Times New Roman" pitchFamily="18" charset="0"/>
              </a:rPr>
              <a:t>الشعم</a:t>
            </a:r>
            <a:r>
              <a:rPr lang="ar-IQ" altLang="ar-IQ" sz="2800" b="0" dirty="0">
                <a:solidFill>
                  <a:schemeClr val="tx1"/>
                </a:solidFill>
                <a:latin typeface="Times New Roman" pitchFamily="18" charset="0"/>
                <a:ea typeface="Calibri" pitchFamily="34" charset="0"/>
                <a:cs typeface="Times New Roman" pitchFamily="18" charset="0"/>
              </a:rPr>
              <a:t> ويسمى في الخليج العربي «</a:t>
            </a:r>
            <a:r>
              <a:rPr lang="ar-IQ" altLang="ar-IQ" sz="2800" b="0" dirty="0" err="1">
                <a:solidFill>
                  <a:schemeClr val="tx1"/>
                </a:solidFill>
                <a:latin typeface="Times New Roman" pitchFamily="18" charset="0"/>
                <a:ea typeface="Calibri" pitchFamily="34" charset="0"/>
                <a:cs typeface="Times New Roman" pitchFamily="18" charset="0"/>
              </a:rPr>
              <a:t>السبيطي</a:t>
            </a:r>
            <a:r>
              <a:rPr lang="ar-IQ" altLang="ar-IQ" sz="2800" b="0" dirty="0">
                <a:solidFill>
                  <a:schemeClr val="tx1"/>
                </a:solidFill>
                <a:latin typeface="Times New Roman" pitchFamily="18" charset="0"/>
                <a:ea typeface="Calibri" pitchFamily="34" charset="0"/>
                <a:cs typeface="Times New Roman" pitchFamily="18" charset="0"/>
              </a:rPr>
              <a:t>» ويُطلَق عليها عادة  </a:t>
            </a:r>
            <a:r>
              <a:rPr lang="en-US" altLang="ar-IQ" sz="2800" b="0" dirty="0">
                <a:solidFill>
                  <a:schemeClr val="tx1"/>
                </a:solidFill>
                <a:latin typeface="Times New Roman" pitchFamily="18" charset="0"/>
                <a:ea typeface="Calibri" pitchFamily="34" charset="0"/>
                <a:cs typeface="Times New Roman" pitchFamily="18" charset="0"/>
              </a:rPr>
              <a:t>Breams </a:t>
            </a:r>
            <a:r>
              <a:rPr lang="ar-IQ" altLang="ar-IQ" sz="2800" b="0" dirty="0">
                <a:solidFill>
                  <a:schemeClr val="tx1"/>
                </a:solidFill>
                <a:latin typeface="Times New Roman" pitchFamily="18" charset="0"/>
                <a:ea typeface="Calibri" pitchFamily="34" charset="0"/>
                <a:cs typeface="Times New Roman" pitchFamily="18" charset="0"/>
              </a:rPr>
              <a:t>و</a:t>
            </a:r>
            <a:r>
              <a:rPr lang="en-US" altLang="ar-IQ" sz="2800" b="0" dirty="0">
                <a:solidFill>
                  <a:schemeClr val="tx1"/>
                </a:solidFill>
                <a:latin typeface="Times New Roman" pitchFamily="18" charset="0"/>
                <a:ea typeface="Calibri" pitchFamily="34" charset="0"/>
                <a:cs typeface="Times New Roman" pitchFamily="18" charset="0"/>
              </a:rPr>
              <a:t>Porgies</a:t>
            </a:r>
            <a:r>
              <a:rPr lang="ar-IQ" altLang="ar-IQ" sz="2800" b="0" dirty="0">
                <a:solidFill>
                  <a:schemeClr val="tx1"/>
                </a:solidFill>
                <a:latin typeface="Times New Roman" pitchFamily="18" charset="0"/>
                <a:ea typeface="Calibri" pitchFamily="34" charset="0"/>
                <a:cs typeface="Times New Roman" pitchFamily="18" charset="0"/>
              </a:rPr>
              <a:t>، يعود لعائلة </a:t>
            </a:r>
            <a:r>
              <a:rPr lang="ar-IQ" altLang="ar-IQ" sz="2800" b="0" dirty="0" err="1">
                <a:solidFill>
                  <a:schemeClr val="tx1"/>
                </a:solidFill>
                <a:latin typeface="Times New Roman" pitchFamily="18" charset="0"/>
                <a:ea typeface="Calibri" pitchFamily="34" charset="0"/>
                <a:cs typeface="Times New Roman" pitchFamily="18" charset="0"/>
              </a:rPr>
              <a:t>الشانك</a:t>
            </a:r>
            <a:r>
              <a:rPr lang="ar-IQ" altLang="ar-IQ" sz="2800" b="0" dirty="0">
                <a:solidFill>
                  <a:schemeClr val="tx1"/>
                </a:solidFill>
                <a:latin typeface="Times New Roman" pitchFamily="18" charset="0"/>
                <a:ea typeface="Calibri" pitchFamily="34" charset="0"/>
                <a:cs typeface="Times New Roman" pitchFamily="18" charset="0"/>
              </a:rPr>
              <a:t> </a:t>
            </a:r>
            <a:r>
              <a:rPr lang="en-US" altLang="ar-IQ" sz="2800" b="0" dirty="0" err="1">
                <a:solidFill>
                  <a:schemeClr val="tx1"/>
                </a:solidFill>
                <a:latin typeface="Times New Roman" pitchFamily="18" charset="0"/>
                <a:ea typeface="Calibri" pitchFamily="34" charset="0"/>
                <a:cs typeface="Times New Roman" pitchFamily="18" charset="0"/>
              </a:rPr>
              <a:t>Sparidae</a:t>
            </a:r>
            <a:r>
              <a:rPr lang="ar-IQ" altLang="ar-IQ" sz="2800" b="0" dirty="0">
                <a:solidFill>
                  <a:schemeClr val="tx1"/>
                </a:solidFill>
                <a:latin typeface="Times New Roman" pitchFamily="18" charset="0"/>
                <a:ea typeface="Calibri" pitchFamily="34" charset="0"/>
                <a:cs typeface="Times New Roman" pitchFamily="18" charset="0"/>
              </a:rPr>
              <a:t>، والتي تضم عدداً كبيراً من الأنواع التجارية ذات القيمة الاقتصادية العالية، التي اسُتغلَّت للاستزراع لتعزيز احتياجات الاستهلاك البشري، فضلاً عن أغراض الصيد الترفيهي، ولدى هذه العائلة نحو </a:t>
            </a:r>
            <a:r>
              <a:rPr lang="en-US" altLang="ar-IQ" sz="2800" b="0" dirty="0">
                <a:solidFill>
                  <a:schemeClr val="tx1"/>
                </a:solidFill>
                <a:latin typeface="Times New Roman" pitchFamily="18" charset="0"/>
                <a:ea typeface="Calibri" pitchFamily="34" charset="0"/>
                <a:cs typeface="Times New Roman" pitchFamily="18" charset="0"/>
              </a:rPr>
              <a:t>115</a:t>
            </a:r>
            <a:r>
              <a:rPr lang="ar-IQ" altLang="ar-IQ" sz="2800" b="0" dirty="0">
                <a:solidFill>
                  <a:schemeClr val="tx1"/>
                </a:solidFill>
                <a:latin typeface="Times New Roman" pitchFamily="18" charset="0"/>
                <a:ea typeface="Calibri" pitchFamily="34" charset="0"/>
                <a:cs typeface="Times New Roman" pitchFamily="18" charset="0"/>
              </a:rPr>
              <a:t>نوعاً مُصنَّفاً في </a:t>
            </a:r>
            <a:r>
              <a:rPr lang="en-US" altLang="ar-IQ" sz="2800" b="0" dirty="0">
                <a:solidFill>
                  <a:schemeClr val="tx1"/>
                </a:solidFill>
                <a:latin typeface="Times New Roman" pitchFamily="18" charset="0"/>
                <a:ea typeface="Calibri" pitchFamily="34" charset="0"/>
                <a:cs typeface="Times New Roman" pitchFamily="18" charset="0"/>
              </a:rPr>
              <a:t>33</a:t>
            </a:r>
            <a:r>
              <a:rPr lang="ar-IQ" altLang="ar-IQ" sz="2800" b="0" dirty="0">
                <a:solidFill>
                  <a:schemeClr val="tx1"/>
                </a:solidFill>
                <a:latin typeface="Times New Roman" pitchFamily="18" charset="0"/>
                <a:ea typeface="Calibri" pitchFamily="34" charset="0"/>
                <a:cs typeface="Times New Roman" pitchFamily="18" charset="0"/>
              </a:rPr>
              <a:t> جنساً، أنَّ معظم أفراد عائلة </a:t>
            </a:r>
            <a:r>
              <a:rPr lang="ar-IQ" altLang="ar-IQ" sz="2800" b="0" dirty="0" err="1">
                <a:solidFill>
                  <a:schemeClr val="tx1"/>
                </a:solidFill>
                <a:latin typeface="Times New Roman" pitchFamily="18" charset="0"/>
                <a:ea typeface="Calibri" pitchFamily="34" charset="0"/>
                <a:cs typeface="Times New Roman" pitchFamily="18" charset="0"/>
              </a:rPr>
              <a:t>الشانك</a:t>
            </a:r>
            <a:r>
              <a:rPr lang="ar-IQ" altLang="ar-IQ" sz="2800" b="0" dirty="0">
                <a:solidFill>
                  <a:schemeClr val="tx1"/>
                </a:solidFill>
                <a:latin typeface="Times New Roman" pitchFamily="18" charset="0"/>
                <a:ea typeface="Calibri" pitchFamily="34" charset="0"/>
                <a:cs typeface="Times New Roman" pitchFamily="18" charset="0"/>
              </a:rPr>
              <a:t> هي آكلة للّحوم وتتغذى على اللافقاريات </a:t>
            </a:r>
            <a:r>
              <a:rPr lang="ar-IQ" altLang="ar-IQ" sz="2800" b="0" dirty="0" smtClean="0">
                <a:solidFill>
                  <a:schemeClr val="tx1"/>
                </a:solidFill>
                <a:latin typeface="Times New Roman" pitchFamily="18" charset="0"/>
                <a:ea typeface="Calibri" pitchFamily="34" charset="0"/>
                <a:cs typeface="Times New Roman" pitchFamily="18" charset="0"/>
              </a:rPr>
              <a:t>القاعية كان </a:t>
            </a:r>
            <a:r>
              <a:rPr lang="ar-IQ" altLang="ar-IQ" sz="2800" b="0" dirty="0">
                <a:solidFill>
                  <a:schemeClr val="tx1"/>
                </a:solidFill>
                <a:latin typeface="Times New Roman" pitchFamily="18" charset="0"/>
                <a:ea typeface="Calibri" pitchFamily="34" charset="0"/>
                <a:cs typeface="Times New Roman" pitchFamily="18" charset="0"/>
              </a:rPr>
              <a:t>يسمى سابقا" باسم </a:t>
            </a:r>
            <a:r>
              <a:rPr lang="en-US" altLang="ar-IQ" sz="2800" b="0" i="1" dirty="0" err="1">
                <a:solidFill>
                  <a:schemeClr val="tx1"/>
                </a:solidFill>
                <a:latin typeface="Times New Roman" panose="02020603050405020304" pitchFamily="18" charset="0"/>
                <a:ea typeface="Calibri" pitchFamily="34" charset="0"/>
                <a:cs typeface="Times New Roman" panose="02020603050405020304" pitchFamily="18" charset="0"/>
              </a:rPr>
              <a:t>Acanthopagrus</a:t>
            </a:r>
            <a:r>
              <a:rPr lang="en-US" altLang="ar-IQ" sz="2800" b="0" i="1" dirty="0">
                <a:solidFill>
                  <a:schemeClr val="tx1"/>
                </a:solidFill>
                <a:latin typeface="Times New Roman" panose="02020603050405020304" pitchFamily="18" charset="0"/>
                <a:ea typeface="Calibri" pitchFamily="34" charset="0"/>
                <a:cs typeface="Times New Roman" panose="02020603050405020304" pitchFamily="18" charset="0"/>
              </a:rPr>
              <a:t> </a:t>
            </a:r>
            <a:r>
              <a:rPr lang="en-US" altLang="ar-IQ" sz="2800" b="0" i="1" dirty="0" err="1">
                <a:solidFill>
                  <a:schemeClr val="tx1"/>
                </a:solidFill>
                <a:latin typeface="Times New Roman" panose="02020603050405020304" pitchFamily="18" charset="0"/>
                <a:ea typeface="Calibri" pitchFamily="34" charset="0"/>
                <a:cs typeface="Times New Roman" panose="02020603050405020304" pitchFamily="18" charset="0"/>
              </a:rPr>
              <a:t>cuvieri</a:t>
            </a:r>
            <a:r>
              <a:rPr lang="en-US" altLang="ar-IQ" sz="2800" b="0" i="1" dirty="0">
                <a:solidFill>
                  <a:schemeClr val="tx1"/>
                </a:solidFill>
                <a:latin typeface="Times New Roman" panose="02020603050405020304" pitchFamily="18" charset="0"/>
                <a:ea typeface="Calibri" pitchFamily="34" charset="0"/>
                <a:cs typeface="Times New Roman" panose="02020603050405020304" pitchFamily="18" charset="0"/>
              </a:rPr>
              <a:t> </a:t>
            </a:r>
            <a:r>
              <a:rPr lang="en-US" altLang="ar-IQ" sz="2800" b="0" dirty="0">
                <a:solidFill>
                  <a:schemeClr val="tx1"/>
                </a:solidFill>
                <a:latin typeface="Times New Roman" panose="02020603050405020304" pitchFamily="18" charset="0"/>
                <a:ea typeface="Calibri" pitchFamily="34" charset="0"/>
                <a:cs typeface="Times New Roman" panose="02020603050405020304" pitchFamily="18" charset="0"/>
              </a:rPr>
              <a:t>(Day, 1875)</a:t>
            </a:r>
            <a:r>
              <a:rPr lang="ar-IQ" altLang="ar-IQ" sz="2800" b="0" i="1" dirty="0">
                <a:solidFill>
                  <a:schemeClr val="tx1"/>
                </a:solidFill>
                <a:latin typeface="Times New Roman" panose="02020603050405020304" pitchFamily="18" charset="0"/>
                <a:ea typeface="Calibri" pitchFamily="34" charset="0"/>
                <a:cs typeface="Times New Roman" panose="02020603050405020304" pitchFamily="18" charset="0"/>
              </a:rPr>
              <a:t>  </a:t>
            </a:r>
            <a:r>
              <a:rPr lang="ar-IQ" altLang="ar-IQ" sz="2800" b="0" dirty="0">
                <a:solidFill>
                  <a:schemeClr val="tx1"/>
                </a:solidFill>
                <a:latin typeface="Times New Roman" pitchFamily="18" charset="0"/>
                <a:ea typeface="Calibri" pitchFamily="34" charset="0"/>
                <a:cs typeface="Times New Roman" pitchFamily="18" charset="0"/>
              </a:rPr>
              <a:t>والاسم الانكليزي هو  </a:t>
            </a:r>
            <a:r>
              <a:rPr lang="en-US" altLang="ar-IQ" sz="2800" b="0" dirty="0" err="1">
                <a:solidFill>
                  <a:schemeClr val="tx1"/>
                </a:solidFill>
                <a:latin typeface="Times New Roman" pitchFamily="18" charset="0"/>
                <a:ea typeface="Calibri" pitchFamily="34" charset="0"/>
                <a:cs typeface="Times New Roman" pitchFamily="18" charset="0"/>
              </a:rPr>
              <a:t>Sobaity</a:t>
            </a:r>
            <a:r>
              <a:rPr lang="en-US" altLang="ar-IQ" sz="2800" b="0" dirty="0">
                <a:solidFill>
                  <a:schemeClr val="tx1"/>
                </a:solidFill>
                <a:latin typeface="Times New Roman" pitchFamily="18" charset="0"/>
                <a:ea typeface="Calibri" pitchFamily="34" charset="0"/>
                <a:cs typeface="Times New Roman" pitchFamily="18" charset="0"/>
              </a:rPr>
              <a:t> sea bream  </a:t>
            </a:r>
            <a:r>
              <a:rPr lang="en-US" altLang="ar-IQ" sz="2800" b="0" i="1" dirty="0">
                <a:solidFill>
                  <a:schemeClr val="tx1"/>
                </a:solidFill>
                <a:latin typeface="Times New Roman" pitchFamily="18" charset="0"/>
                <a:ea typeface="Calibri" pitchFamily="34" charset="0"/>
                <a:cs typeface="Times New Roman" pitchFamily="18" charset="0"/>
              </a:rPr>
              <a:t> </a:t>
            </a:r>
            <a:r>
              <a:rPr lang="ar-IQ" altLang="ar-IQ" sz="2800" b="0" i="1" dirty="0">
                <a:solidFill>
                  <a:schemeClr val="tx1"/>
                </a:solidFill>
                <a:latin typeface="Times New Roman" pitchFamily="18" charset="0"/>
                <a:ea typeface="Calibri" pitchFamily="34" charset="0"/>
                <a:cs typeface="Times New Roman" pitchFamily="18" charset="0"/>
              </a:rPr>
              <a:t> </a:t>
            </a:r>
            <a:r>
              <a:rPr lang="ar-IQ" altLang="ar-IQ" sz="2800" b="0" dirty="0">
                <a:solidFill>
                  <a:schemeClr val="tx1"/>
                </a:solidFill>
                <a:latin typeface="Times New Roman" pitchFamily="18" charset="0"/>
                <a:ea typeface="Calibri" pitchFamily="34" charset="0"/>
                <a:cs typeface="Times New Roman" pitchFamily="18" charset="0"/>
              </a:rPr>
              <a:t>يتم استزراعه للوصول لحجم التسويق بوزن </a:t>
            </a:r>
            <a:r>
              <a:rPr lang="en-US" altLang="ar-IQ" sz="2800" b="0" dirty="0">
                <a:solidFill>
                  <a:schemeClr val="tx1"/>
                </a:solidFill>
                <a:latin typeface="Times New Roman" pitchFamily="18" charset="0"/>
                <a:ea typeface="Calibri" pitchFamily="34" charset="0"/>
                <a:cs typeface="Times New Roman" pitchFamily="18" charset="0"/>
              </a:rPr>
              <a:t> 450</a:t>
            </a:r>
            <a:r>
              <a:rPr lang="ar-IQ" altLang="ar-IQ" sz="2800" b="0" dirty="0">
                <a:solidFill>
                  <a:schemeClr val="tx1"/>
                </a:solidFill>
                <a:latin typeface="Times New Roman" pitchFamily="18" charset="0"/>
                <a:ea typeface="Calibri" pitchFamily="34" charset="0"/>
                <a:cs typeface="Times New Roman" pitchFamily="18" charset="0"/>
              </a:rPr>
              <a:t>– </a:t>
            </a:r>
            <a:r>
              <a:rPr lang="en-US" altLang="ar-IQ" sz="2800" b="0" dirty="0">
                <a:solidFill>
                  <a:schemeClr val="tx1"/>
                </a:solidFill>
                <a:latin typeface="Times New Roman" pitchFamily="18" charset="0"/>
                <a:ea typeface="Calibri" pitchFamily="34" charset="0"/>
                <a:cs typeface="Times New Roman" pitchFamily="18" charset="0"/>
              </a:rPr>
              <a:t>500</a:t>
            </a:r>
            <a:r>
              <a:rPr lang="ar-IQ" altLang="ar-IQ" sz="2800" b="0" dirty="0">
                <a:solidFill>
                  <a:schemeClr val="tx1"/>
                </a:solidFill>
                <a:latin typeface="Times New Roman" pitchFamily="18" charset="0"/>
                <a:ea typeface="Calibri" pitchFamily="34" charset="0"/>
                <a:cs typeface="Times New Roman" pitchFamily="18" charset="0"/>
              </a:rPr>
              <a:t> غم واحيانا الى </a:t>
            </a:r>
            <a:r>
              <a:rPr lang="en-US" altLang="ar-IQ" sz="2800" b="0" dirty="0">
                <a:solidFill>
                  <a:schemeClr val="tx1"/>
                </a:solidFill>
                <a:latin typeface="Times New Roman" pitchFamily="18" charset="0"/>
                <a:ea typeface="Calibri" pitchFamily="34" charset="0"/>
                <a:cs typeface="Times New Roman" pitchFamily="18" charset="0"/>
              </a:rPr>
              <a:t> 1</a:t>
            </a:r>
            <a:r>
              <a:rPr lang="ar-IQ" altLang="ar-IQ" sz="2800" b="0" dirty="0">
                <a:solidFill>
                  <a:schemeClr val="tx1"/>
                </a:solidFill>
                <a:latin typeface="Times New Roman" pitchFamily="18" charset="0"/>
                <a:ea typeface="Calibri" pitchFamily="34" charset="0"/>
                <a:cs typeface="Times New Roman" pitchFamily="18" charset="0"/>
              </a:rPr>
              <a:t>كغم في الاقفاص العائمة الدائرية بقطر </a:t>
            </a:r>
            <a:r>
              <a:rPr lang="en-US" altLang="ar-IQ" sz="2800" b="0" dirty="0">
                <a:solidFill>
                  <a:schemeClr val="tx1"/>
                </a:solidFill>
                <a:latin typeface="Times New Roman" pitchFamily="18" charset="0"/>
                <a:ea typeface="Calibri" pitchFamily="34" charset="0"/>
                <a:cs typeface="Times New Roman" pitchFamily="18" charset="0"/>
              </a:rPr>
              <a:t>16</a:t>
            </a:r>
            <a:r>
              <a:rPr lang="ar-IQ" altLang="ar-IQ" sz="2800" b="0" dirty="0">
                <a:solidFill>
                  <a:schemeClr val="tx1"/>
                </a:solidFill>
                <a:latin typeface="Times New Roman" pitchFamily="18" charset="0"/>
                <a:ea typeface="Calibri" pitchFamily="34" charset="0"/>
                <a:cs typeface="Times New Roman" pitchFamily="18" charset="0"/>
              </a:rPr>
              <a:t>متر وعمق </a:t>
            </a:r>
            <a:r>
              <a:rPr lang="en-US" altLang="ar-IQ" sz="2800" b="0" dirty="0">
                <a:solidFill>
                  <a:schemeClr val="tx1"/>
                </a:solidFill>
                <a:latin typeface="Times New Roman" pitchFamily="18" charset="0"/>
                <a:ea typeface="Calibri" pitchFamily="34" charset="0"/>
                <a:cs typeface="Times New Roman" pitchFamily="18" charset="0"/>
              </a:rPr>
              <a:t> 7</a:t>
            </a:r>
            <a:r>
              <a:rPr lang="ar-IQ" altLang="ar-IQ" sz="2800" b="0" dirty="0">
                <a:solidFill>
                  <a:schemeClr val="tx1"/>
                </a:solidFill>
                <a:latin typeface="Times New Roman" pitchFamily="18" charset="0"/>
                <a:ea typeface="Calibri" pitchFamily="34" charset="0"/>
                <a:cs typeface="Times New Roman" pitchFamily="18" charset="0"/>
              </a:rPr>
              <a:t>متر في المياه البحرية لعدة دول في المياه </a:t>
            </a:r>
            <a:r>
              <a:rPr lang="ar-IQ" altLang="ar-IQ" sz="2800" b="0" dirty="0" smtClean="0">
                <a:solidFill>
                  <a:schemeClr val="tx1"/>
                </a:solidFill>
                <a:latin typeface="Times New Roman" pitchFamily="18" charset="0"/>
                <a:ea typeface="Calibri" pitchFamily="34" charset="0"/>
                <a:cs typeface="Times New Roman" pitchFamily="18" charset="0"/>
              </a:rPr>
              <a:t>العميقة</a:t>
            </a:r>
            <a:r>
              <a:rPr lang="ar-IQ" altLang="ar-IQ" sz="2800" dirty="0" smtClean="0">
                <a:solidFill>
                  <a:schemeClr val="tx1"/>
                </a:solidFill>
                <a:latin typeface="Arial" charset="0"/>
                <a:ea typeface="Calibri" pitchFamily="34" charset="0"/>
                <a:cs typeface="Times New Roman" pitchFamily="18" charset="0"/>
              </a:rPr>
              <a:t>.</a:t>
            </a:r>
            <a:r>
              <a:rPr lang="en-US" altLang="ar-IQ" sz="2800" dirty="0">
                <a:solidFill>
                  <a:schemeClr val="tx1"/>
                </a:solidFill>
                <a:latin typeface="Arial" charset="0"/>
                <a:ea typeface="Calibri" pitchFamily="34" charset="0"/>
                <a:cs typeface="Times New Roman" pitchFamily="18" charset="0"/>
              </a:rPr>
              <a:t/>
            </a:r>
            <a:br>
              <a:rPr lang="en-US" altLang="ar-IQ" sz="2800" dirty="0">
                <a:solidFill>
                  <a:schemeClr val="tx1"/>
                </a:solidFill>
                <a:latin typeface="Arial" charset="0"/>
                <a:ea typeface="Calibri" pitchFamily="34" charset="0"/>
                <a:cs typeface="Times New Roman" pitchFamily="18" charset="0"/>
              </a:rPr>
            </a:br>
            <a:endParaRPr lang="en-US" dirty="0">
              <a:solidFill>
                <a:schemeClr val="tx1"/>
              </a:solidFill>
            </a:endParaRPr>
          </a:p>
        </p:txBody>
      </p:sp>
    </p:spTree>
    <p:extLst>
      <p:ext uri="{BB962C8B-B14F-4D97-AF65-F5344CB8AC3E}">
        <p14:creationId xmlns:p14="http://schemas.microsoft.com/office/powerpoint/2010/main" val="41497991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429000"/>
            <a:ext cx="8610600" cy="1470025"/>
          </a:xfrm>
        </p:spPr>
        <p:txBody>
          <a:bodyPr>
            <a:noAutofit/>
          </a:bodyPr>
          <a:lstStyle/>
          <a:p>
            <a:pPr algn="justLow" rtl="1"/>
            <a:r>
              <a:rPr lang="ar-IQ" altLang="ar-IQ" sz="2800" b="0" dirty="0">
                <a:solidFill>
                  <a:schemeClr val="tx1"/>
                </a:solidFill>
                <a:latin typeface="Times New Roman" pitchFamily="18" charset="0"/>
                <a:cs typeface="Times New Roman" pitchFamily="18" charset="0"/>
              </a:rPr>
              <a:t>فترة النمو تتراوح بين </a:t>
            </a:r>
            <a:r>
              <a:rPr lang="ar-IQ" altLang="ar-IQ" sz="2800" b="0" dirty="0" smtClean="0">
                <a:solidFill>
                  <a:schemeClr val="tx1"/>
                </a:solidFill>
                <a:latin typeface="Times New Roman" pitchFamily="18" charset="0"/>
                <a:cs typeface="Times New Roman" pitchFamily="18" charset="0"/>
              </a:rPr>
              <a:t>15-18شهرا تتضمن </a:t>
            </a:r>
            <a:r>
              <a:rPr lang="ar-IQ" altLang="ar-IQ" sz="2800" b="0" dirty="0">
                <a:solidFill>
                  <a:schemeClr val="tx1"/>
                </a:solidFill>
                <a:latin typeface="Times New Roman" pitchFamily="18" charset="0"/>
                <a:cs typeface="Times New Roman" pitchFamily="18" charset="0"/>
              </a:rPr>
              <a:t>موسم شتاء </a:t>
            </a:r>
            <a:r>
              <a:rPr lang="ar-IQ" altLang="ar-IQ" sz="2800" b="0" dirty="0" smtClean="0">
                <a:solidFill>
                  <a:schemeClr val="tx1"/>
                </a:solidFill>
                <a:latin typeface="Times New Roman" pitchFamily="18" charset="0"/>
                <a:cs typeface="Times New Roman" pitchFamily="18" charset="0"/>
              </a:rPr>
              <a:t>واحد.</a:t>
            </a:r>
            <a:br>
              <a:rPr lang="ar-IQ" altLang="ar-IQ" sz="2800" b="0" dirty="0" smtClean="0">
                <a:solidFill>
                  <a:schemeClr val="tx1"/>
                </a:solidFill>
                <a:latin typeface="Times New Roman" pitchFamily="18" charset="0"/>
                <a:cs typeface="Times New Roman" pitchFamily="18" charset="0"/>
              </a:rPr>
            </a:br>
            <a:r>
              <a:rPr lang="ar-IQ" altLang="ar-IQ" sz="2800" b="0" dirty="0" smtClean="0">
                <a:solidFill>
                  <a:schemeClr val="tx1"/>
                </a:solidFill>
                <a:latin typeface="Times New Roman" pitchFamily="18" charset="0"/>
                <a:cs typeface="Times New Roman" pitchFamily="18" charset="0"/>
              </a:rPr>
              <a:t> </a:t>
            </a:r>
            <a:r>
              <a:rPr lang="ar-IQ" altLang="ar-IQ" sz="2800" b="0" dirty="0">
                <a:solidFill>
                  <a:schemeClr val="tx1"/>
                </a:solidFill>
                <a:latin typeface="Times New Roman" pitchFamily="18" charset="0"/>
                <a:cs typeface="Times New Roman" pitchFamily="18" charset="0"/>
              </a:rPr>
              <a:t>معدل النمو اليومي حوالي </a:t>
            </a:r>
            <a:r>
              <a:rPr lang="en-US" altLang="ar-IQ" sz="2800" b="0" dirty="0">
                <a:solidFill>
                  <a:schemeClr val="tx1"/>
                </a:solidFill>
                <a:latin typeface="Times New Roman" pitchFamily="18" charset="0"/>
                <a:cs typeface="Times New Roman" pitchFamily="18" charset="0"/>
              </a:rPr>
              <a:t>1.5 </a:t>
            </a:r>
            <a:r>
              <a:rPr lang="ar-IQ" altLang="ar-IQ" sz="2800" b="0" dirty="0">
                <a:solidFill>
                  <a:schemeClr val="tx1"/>
                </a:solidFill>
                <a:latin typeface="Times New Roman" pitchFamily="18" charset="0"/>
                <a:cs typeface="Times New Roman" pitchFamily="18" charset="0"/>
              </a:rPr>
              <a:t>غم لكل يوم ومعدل تحويل غذائي </a:t>
            </a:r>
            <a:r>
              <a:rPr lang="en-US" altLang="ar-IQ" sz="2800" b="0" dirty="0">
                <a:solidFill>
                  <a:schemeClr val="tx1"/>
                </a:solidFill>
                <a:latin typeface="Times New Roman" pitchFamily="18" charset="0"/>
                <a:cs typeface="Times New Roman" pitchFamily="18" charset="0"/>
              </a:rPr>
              <a:t>1.5</a:t>
            </a:r>
            <a:r>
              <a:rPr lang="ar-IQ" altLang="ar-IQ" sz="2800" b="0" dirty="0">
                <a:solidFill>
                  <a:schemeClr val="tx1"/>
                </a:solidFill>
                <a:latin typeface="Times New Roman" pitchFamily="18" charset="0"/>
                <a:cs typeface="Times New Roman" pitchFamily="18" charset="0"/>
              </a:rPr>
              <a:t>– </a:t>
            </a:r>
            <a:r>
              <a:rPr lang="en-US" altLang="ar-IQ" sz="2800" b="0" dirty="0">
                <a:solidFill>
                  <a:schemeClr val="tx1"/>
                </a:solidFill>
                <a:latin typeface="Times New Roman" pitchFamily="18" charset="0"/>
                <a:cs typeface="Times New Roman" pitchFamily="18" charset="0"/>
              </a:rPr>
              <a:t> 2</a:t>
            </a:r>
            <a:r>
              <a:rPr lang="ar-IQ" altLang="ar-IQ" sz="2800" b="0" dirty="0">
                <a:solidFill>
                  <a:schemeClr val="tx1"/>
                </a:solidFill>
                <a:latin typeface="Times New Roman" pitchFamily="18" charset="0"/>
                <a:cs typeface="Times New Roman" pitchFamily="18" charset="0"/>
              </a:rPr>
              <a:t>ومعدل نسبة البقاء </a:t>
            </a:r>
            <a:r>
              <a:rPr lang="en-US" altLang="ar-IQ" sz="2800" b="0" dirty="0">
                <a:solidFill>
                  <a:schemeClr val="tx1"/>
                </a:solidFill>
                <a:latin typeface="Times New Roman" pitchFamily="18" charset="0"/>
                <a:cs typeface="Times New Roman" pitchFamily="18" charset="0"/>
              </a:rPr>
              <a:t>80</a:t>
            </a:r>
            <a:r>
              <a:rPr lang="ar-IQ" altLang="ar-IQ" sz="2800" b="0" dirty="0" smtClean="0">
                <a:solidFill>
                  <a:schemeClr val="tx1"/>
                </a:solidFill>
                <a:latin typeface="Times New Roman" pitchFamily="18" charset="0"/>
                <a:cs typeface="Times New Roman" pitchFamily="18" charset="0"/>
              </a:rPr>
              <a:t>%.</a:t>
            </a:r>
            <a:br>
              <a:rPr lang="ar-IQ" altLang="ar-IQ" sz="2800" b="0" dirty="0" smtClean="0">
                <a:solidFill>
                  <a:schemeClr val="tx1"/>
                </a:solidFill>
                <a:latin typeface="Times New Roman" pitchFamily="18" charset="0"/>
                <a:cs typeface="Times New Roman" pitchFamily="18" charset="0"/>
              </a:rPr>
            </a:br>
            <a:r>
              <a:rPr lang="ar-IQ" altLang="ar-IQ" sz="2800" b="0" dirty="0" smtClean="0">
                <a:solidFill>
                  <a:schemeClr val="tx1"/>
                </a:solidFill>
                <a:latin typeface="Times New Roman" pitchFamily="18" charset="0"/>
                <a:cs typeface="Times New Roman" pitchFamily="18" charset="0"/>
              </a:rPr>
              <a:t> تتغذى </a:t>
            </a:r>
            <a:r>
              <a:rPr lang="ar-IQ" altLang="ar-IQ" sz="2800" b="0" dirty="0">
                <a:solidFill>
                  <a:schemeClr val="tx1"/>
                </a:solidFill>
                <a:latin typeface="Times New Roman" pitchFamily="18" charset="0"/>
                <a:cs typeface="Times New Roman" pitchFamily="18" charset="0"/>
              </a:rPr>
              <a:t>على علائق مصنعة خصيصا لأنواع </a:t>
            </a:r>
            <a:r>
              <a:rPr lang="ar-IQ" altLang="ar-IQ" sz="2800" b="0" dirty="0" err="1" smtClean="0">
                <a:solidFill>
                  <a:schemeClr val="tx1"/>
                </a:solidFill>
                <a:latin typeface="Times New Roman" pitchFamily="18" charset="0"/>
                <a:cs typeface="Times New Roman" pitchFamily="18" charset="0"/>
              </a:rPr>
              <a:t>الشانك</a:t>
            </a:r>
            <a:r>
              <a:rPr lang="ar-IQ" altLang="ar-IQ" sz="2800" b="0" dirty="0" smtClean="0">
                <a:solidFill>
                  <a:schemeClr val="tx1"/>
                </a:solidFill>
                <a:latin typeface="Times New Roman" pitchFamily="18" charset="0"/>
                <a:cs typeface="Times New Roman" pitchFamily="18" charset="0"/>
              </a:rPr>
              <a:t>.</a:t>
            </a:r>
            <a:br>
              <a:rPr lang="ar-IQ" altLang="ar-IQ" sz="2800" b="0" dirty="0" smtClean="0">
                <a:solidFill>
                  <a:schemeClr val="tx1"/>
                </a:solidFill>
                <a:latin typeface="Times New Roman" pitchFamily="18" charset="0"/>
                <a:cs typeface="Times New Roman" pitchFamily="18" charset="0"/>
              </a:rPr>
            </a:br>
            <a:r>
              <a:rPr lang="ar-IQ" altLang="ar-IQ" sz="2800" b="0" dirty="0" smtClean="0">
                <a:solidFill>
                  <a:schemeClr val="tx1"/>
                </a:solidFill>
                <a:latin typeface="Times New Roman" pitchFamily="18" charset="0"/>
                <a:cs typeface="Times New Roman" pitchFamily="18" charset="0"/>
              </a:rPr>
              <a:t>موسم </a:t>
            </a:r>
            <a:r>
              <a:rPr lang="ar-IQ" altLang="ar-IQ" sz="2800" b="0" dirty="0">
                <a:solidFill>
                  <a:schemeClr val="tx1"/>
                </a:solidFill>
                <a:latin typeface="Times New Roman" pitchFamily="18" charset="0"/>
                <a:cs typeface="Times New Roman" pitchFamily="18" charset="0"/>
              </a:rPr>
              <a:t>التكاثر بين شهر كانون الثاني لغاية شهر اذار، اقصى طول مسجل للنوع </a:t>
            </a:r>
            <a:r>
              <a:rPr lang="en-US" altLang="ar-IQ" sz="2800" b="0" dirty="0">
                <a:solidFill>
                  <a:schemeClr val="tx1"/>
                </a:solidFill>
                <a:latin typeface="Times New Roman" pitchFamily="18" charset="0"/>
                <a:cs typeface="Times New Roman" pitchFamily="18" charset="0"/>
              </a:rPr>
              <a:t>50</a:t>
            </a:r>
            <a:r>
              <a:rPr lang="ar-IQ" altLang="ar-IQ" sz="2800" b="0" dirty="0">
                <a:solidFill>
                  <a:schemeClr val="tx1"/>
                </a:solidFill>
                <a:latin typeface="Times New Roman" pitchFamily="18" charset="0"/>
                <a:cs typeface="Times New Roman" pitchFamily="18" charset="0"/>
              </a:rPr>
              <a:t> سم لكن قد يصل الى </a:t>
            </a:r>
            <a:r>
              <a:rPr lang="en-US" altLang="ar-IQ" sz="2800" b="0" dirty="0">
                <a:solidFill>
                  <a:schemeClr val="tx1"/>
                </a:solidFill>
                <a:latin typeface="Times New Roman" pitchFamily="18" charset="0"/>
                <a:cs typeface="Times New Roman" pitchFamily="18" charset="0"/>
              </a:rPr>
              <a:t>80</a:t>
            </a:r>
            <a:r>
              <a:rPr lang="ar-IQ" altLang="ar-IQ" sz="2800" b="0" dirty="0">
                <a:solidFill>
                  <a:schemeClr val="tx1"/>
                </a:solidFill>
                <a:latin typeface="Times New Roman" pitchFamily="18" charset="0"/>
                <a:cs typeface="Times New Roman" pitchFamily="18" charset="0"/>
              </a:rPr>
              <a:t> سم.</a:t>
            </a:r>
            <a:r>
              <a:rPr lang="en-US" altLang="ar-IQ" sz="2800" b="0" dirty="0">
                <a:solidFill>
                  <a:schemeClr val="tx1"/>
                </a:solidFill>
                <a:latin typeface="Times New Roman" pitchFamily="18" charset="0"/>
                <a:cs typeface="Times New Roman" pitchFamily="18" charset="0"/>
              </a:rPr>
              <a:t/>
            </a:r>
            <a:br>
              <a:rPr lang="en-US" altLang="ar-IQ" sz="2800" b="0" dirty="0">
                <a:solidFill>
                  <a:schemeClr val="tx1"/>
                </a:solidFill>
                <a:latin typeface="Times New Roman" pitchFamily="18" charset="0"/>
                <a:cs typeface="Times New Roman" pitchFamily="18" charset="0"/>
              </a:rPr>
            </a:br>
            <a:r>
              <a:rPr lang="en-US" altLang="ar-IQ" sz="2800" b="0" dirty="0">
                <a:solidFill>
                  <a:schemeClr val="tx1"/>
                </a:solidFill>
                <a:latin typeface="Times New Roman" pitchFamily="18" charset="0"/>
                <a:cs typeface="Times New Roman" pitchFamily="18" charset="0"/>
              </a:rPr>
              <a:t>	</a:t>
            </a:r>
            <a:r>
              <a:rPr lang="ar-IQ" altLang="ar-IQ" sz="2800" b="0" dirty="0">
                <a:solidFill>
                  <a:schemeClr val="tx1"/>
                </a:solidFill>
                <a:latin typeface="Times New Roman" pitchFamily="18" charset="0"/>
                <a:cs typeface="Times New Roman" pitchFamily="18" charset="0"/>
              </a:rPr>
              <a:t>يتواجد في الخليج العربي وغرب المحيط الهندي  والمحيط الهادي  والمحيط الاطلسي وجنوب </a:t>
            </a:r>
            <a:r>
              <a:rPr lang="ar-IQ" altLang="ar-IQ" sz="2800" b="0" dirty="0" smtClean="0">
                <a:solidFill>
                  <a:schemeClr val="tx1"/>
                </a:solidFill>
                <a:latin typeface="Times New Roman" pitchFamily="18" charset="0"/>
                <a:cs typeface="Times New Roman" pitchFamily="18" charset="0"/>
              </a:rPr>
              <a:t>افريقيا</a:t>
            </a:r>
            <a:br>
              <a:rPr lang="ar-IQ" altLang="ar-IQ" sz="2800" b="0" dirty="0" smtClean="0">
                <a:solidFill>
                  <a:schemeClr val="tx1"/>
                </a:solidFill>
                <a:latin typeface="Times New Roman" pitchFamily="18" charset="0"/>
                <a:cs typeface="Times New Roman" pitchFamily="18" charset="0"/>
              </a:rPr>
            </a:br>
            <a:r>
              <a:rPr lang="en-US" altLang="ar-IQ" sz="2800" b="0" dirty="0">
                <a:solidFill>
                  <a:schemeClr val="tx1"/>
                </a:solidFill>
                <a:latin typeface="Times New Roman" pitchFamily="18" charset="0"/>
                <a:cs typeface="Times New Roman" pitchFamily="18" charset="0"/>
              </a:rPr>
              <a:t/>
            </a:r>
            <a:br>
              <a:rPr lang="en-US" altLang="ar-IQ" sz="2800" b="0" dirty="0">
                <a:solidFill>
                  <a:schemeClr val="tx1"/>
                </a:solidFill>
                <a:latin typeface="Times New Roman" pitchFamily="18" charset="0"/>
                <a:cs typeface="Times New Roman" pitchFamily="18" charset="0"/>
              </a:rPr>
            </a:br>
            <a:endParaRPr lang="en-US"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04898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1"/>
            <a:ext cx="8839200" cy="1829761"/>
          </a:xfrm>
        </p:spPr>
        <p:txBody>
          <a:bodyPr>
            <a:noAutofit/>
          </a:bodyPr>
          <a:lstStyle/>
          <a:p>
            <a:pPr algn="justLow" rtl="1"/>
            <a:r>
              <a:rPr lang="ar-IQ" altLang="ar-IQ" sz="2800" b="0" dirty="0">
                <a:solidFill>
                  <a:schemeClr val="tx1"/>
                </a:solidFill>
                <a:latin typeface="Times New Roman" pitchFamily="18" charset="0"/>
                <a:cs typeface="Times New Roman" pitchFamily="18" charset="0"/>
              </a:rPr>
              <a:t>تم استزراعه في الكويت منذ </a:t>
            </a:r>
            <a:r>
              <a:rPr lang="en-US" altLang="ar-IQ" sz="2800" b="0" dirty="0">
                <a:solidFill>
                  <a:schemeClr val="tx1"/>
                </a:solidFill>
                <a:latin typeface="Times New Roman" pitchFamily="18" charset="0"/>
                <a:cs typeface="Times New Roman" pitchFamily="18" charset="0"/>
              </a:rPr>
              <a:t>1979</a:t>
            </a:r>
            <a:r>
              <a:rPr lang="ar-IQ" altLang="ar-IQ" sz="2800" b="0" dirty="0">
                <a:solidFill>
                  <a:schemeClr val="tx1"/>
                </a:solidFill>
                <a:latin typeface="Times New Roman" pitchFamily="18" charset="0"/>
                <a:cs typeface="Times New Roman" pitchFamily="18" charset="0"/>
              </a:rPr>
              <a:t>لأغراض بحثية وفي الاعوام </a:t>
            </a:r>
            <a:r>
              <a:rPr lang="en-US" altLang="ar-IQ" sz="2800" b="0" dirty="0">
                <a:solidFill>
                  <a:schemeClr val="tx1"/>
                </a:solidFill>
                <a:latin typeface="Times New Roman" pitchFamily="18" charset="0"/>
                <a:cs typeface="Times New Roman" pitchFamily="18" charset="0"/>
              </a:rPr>
              <a:t>1982</a:t>
            </a:r>
            <a:r>
              <a:rPr lang="ar-IQ" altLang="ar-IQ" sz="2800" b="0" dirty="0">
                <a:solidFill>
                  <a:schemeClr val="tx1"/>
                </a:solidFill>
                <a:latin typeface="Times New Roman" pitchFamily="18" charset="0"/>
                <a:cs typeface="Times New Roman" pitchFamily="18" charset="0"/>
              </a:rPr>
              <a:t>– </a:t>
            </a:r>
            <a:r>
              <a:rPr lang="en-US" altLang="ar-IQ" sz="2800" b="0" dirty="0">
                <a:solidFill>
                  <a:schemeClr val="tx1"/>
                </a:solidFill>
                <a:latin typeface="Times New Roman" pitchFamily="18" charset="0"/>
                <a:cs typeface="Times New Roman" pitchFamily="18" charset="0"/>
              </a:rPr>
              <a:t>1986</a:t>
            </a:r>
            <a:r>
              <a:rPr lang="ar-IQ" altLang="ar-IQ" sz="2800" b="0" dirty="0">
                <a:solidFill>
                  <a:schemeClr val="tx1"/>
                </a:solidFill>
                <a:latin typeface="Times New Roman" pitchFamily="18" charset="0"/>
                <a:cs typeface="Times New Roman" pitchFamily="18" charset="0"/>
              </a:rPr>
              <a:t>تم تطوير الاستزراع كنشاط </a:t>
            </a:r>
            <a:r>
              <a:rPr lang="ar-IQ" altLang="ar-IQ" sz="2800" b="0" dirty="0" smtClean="0">
                <a:solidFill>
                  <a:schemeClr val="tx1"/>
                </a:solidFill>
                <a:latin typeface="Times New Roman" pitchFamily="18" charset="0"/>
                <a:cs typeface="Times New Roman" pitchFamily="18" charset="0"/>
              </a:rPr>
              <a:t>تجاري.</a:t>
            </a:r>
            <a:br>
              <a:rPr lang="ar-IQ" altLang="ar-IQ" sz="2800" b="0" dirty="0" smtClean="0">
                <a:solidFill>
                  <a:schemeClr val="tx1"/>
                </a:solidFill>
                <a:latin typeface="Times New Roman" pitchFamily="18" charset="0"/>
                <a:cs typeface="Times New Roman" pitchFamily="18" charset="0"/>
              </a:rPr>
            </a:br>
            <a:r>
              <a:rPr lang="ar-IQ" altLang="ar-IQ" sz="2800" b="0" dirty="0" smtClean="0">
                <a:solidFill>
                  <a:schemeClr val="tx1"/>
                </a:solidFill>
                <a:latin typeface="Times New Roman" pitchFamily="18" charset="0"/>
                <a:cs typeface="Times New Roman" pitchFamily="18" charset="0"/>
              </a:rPr>
              <a:t>كما </a:t>
            </a:r>
            <a:r>
              <a:rPr lang="ar-IQ" altLang="ar-IQ" sz="2800" b="0" dirty="0">
                <a:solidFill>
                  <a:schemeClr val="tx1"/>
                </a:solidFill>
                <a:latin typeface="Times New Roman" pitchFamily="18" charset="0"/>
                <a:cs typeface="Times New Roman" pitchFamily="18" charset="0"/>
              </a:rPr>
              <a:t>تم اكثاره اصطناعيا و استزراعه تجاريا في البحرين باستخدام الاقفاص العائمة وفي الامارات وفي السعودية شمال البحر </a:t>
            </a:r>
            <a:r>
              <a:rPr lang="ar-IQ" altLang="ar-IQ" sz="2800" b="0" dirty="0" smtClean="0">
                <a:solidFill>
                  <a:schemeClr val="tx1"/>
                </a:solidFill>
                <a:latin typeface="Times New Roman" pitchFamily="18" charset="0"/>
                <a:cs typeface="Times New Roman" pitchFamily="18" charset="0"/>
              </a:rPr>
              <a:t>الاحمر وفي ايران وفي عمان وهناك محاولات اولية لاستزراعه في العراق مع العلم هو من الاسماك </a:t>
            </a:r>
            <a:r>
              <a:rPr lang="ar-IQ" altLang="ar-IQ" sz="2800" b="0" dirty="0" err="1" smtClean="0">
                <a:solidFill>
                  <a:schemeClr val="tx1"/>
                </a:solidFill>
                <a:latin typeface="Times New Roman" pitchFamily="18" charset="0"/>
                <a:cs typeface="Times New Roman" pitchFamily="18" charset="0"/>
              </a:rPr>
              <a:t>الموص</a:t>
            </a:r>
            <a:r>
              <a:rPr lang="ar-IQ" altLang="ar-IQ" sz="2800" dirty="0" err="1">
                <a:latin typeface="Times New Roman" pitchFamily="18" charset="0"/>
                <a:cs typeface="Times New Roman" pitchFamily="18" charset="0"/>
              </a:rPr>
              <a:t>ى</a:t>
            </a:r>
            <a:r>
              <a:rPr lang="ar-IQ" altLang="ar-IQ" sz="2800" b="0" dirty="0" smtClean="0">
                <a:solidFill>
                  <a:schemeClr val="tx1"/>
                </a:solidFill>
                <a:latin typeface="Times New Roman" pitchFamily="18" charset="0"/>
                <a:cs typeface="Times New Roman" pitchFamily="18" charset="0"/>
              </a:rPr>
              <a:t> بإدخالها للاستزراع في العراق من قبل وزارة الزراعة العراقية.</a:t>
            </a:r>
            <a:endParaRPr lang="en-US"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077906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212</TotalTime>
  <Words>425</Words>
  <Application>Microsoft Office PowerPoint</Application>
  <PresentationFormat>On-screen Show (4:3)</PresentationFormat>
  <Paragraphs>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جامعة البصرة كلية الزراعة وحدة الاستزراع المائي</vt:lpstr>
      <vt:lpstr>الاسماك المصبية : هي الاسماك التي تقضي جزء من حياتها في المياه المويلحة او انها تلك الاسماك التي تستطيع الانتقال بين المياه المالحة والعذبة .   وتتميز بتحملها الواسع للتغيرات في الملوحة ولها القدرة العالية على التنظيم الفسلجي .</vt:lpstr>
      <vt:lpstr>الاسباب والتداعيات في استزراع الاسماك المصبية في البصرة: 1- بسبب التغيرات الحادة في درجات الملوحة وخاصة خلال اشهر الصيف والتي اوجدت بيئة غير ملائمة للاستمرار في استزراع الانواع المألوفة مثل اسماك الكارب والتي قد يحد ارتفاع الملوحة من تربيتها في مثل تلك الظروف. 2- القيمة الاقتصادية لهذه الانواع. 3- الطلب المتزايد على هذه الانواع من قبل المستهلكين في البصرة . 4- عدم امكانية مربي الاسماك في المحافظات الاخرى من التنافس والسيطرة على سوق السمك في البصرة.</vt:lpstr>
      <vt:lpstr>الانواع المرشحة للاستزراع في البصرة: 1- اسماك الشعم ( السبيطي) 2- اسماك البياح الرمادي 3- اسماك البلطي النيلي</vt:lpstr>
      <vt:lpstr> </vt:lpstr>
      <vt:lpstr>  اهم خصائص ومميزات الشعم: 1- القدرة على تحمل تذبذبات درجات حرارة الماء. 2- القدرة على تحمل التغيرات في معدلات ملوحة الماء. 3- ارتفاع معدلات النمو وكفاءة التحويل الغذائي. 4- يمكن ان يصل اقصى نمو الى اوزان عالية وتحت ظروف الاستزراع . 5- درجة تقبلها من المستهلك عالية. 5- تتراوح اسعارها بين المتوسط والعالية. (الاسعار في الكويت للسبيطي المحلي هو 5 دينار كويتي وفي السعودية  30 ريال) اي ما يعادل    8-  16دولار لكل كغم.   </vt:lpstr>
      <vt:lpstr>الشعم ويسمى في الخليج العربي «السبيطي» ويُطلَق عليها عادة  Breams وPorgies، يعود لعائلة الشانك Sparidae، والتي تضم عدداً كبيراً من الأنواع التجارية ذات القيمة الاقتصادية العالية، التي اسُتغلَّت للاستزراع لتعزيز احتياجات الاستهلاك البشري، فضلاً عن أغراض الصيد الترفيهي، ولدى هذه العائلة نحو 115نوعاً مُصنَّفاً في 33 جنساً، أنَّ معظم أفراد عائلة الشانك هي آكلة للّحوم وتتغذى على اللافقاريات القاعية كان يسمى سابقا" باسم Acanthopagrus cuvieri (Day, 1875)  والاسم الانكليزي هو  Sobaity sea bream    يتم استزراعه للوصول لحجم التسويق بوزن  450– 500 غم واحيانا الى  1كغم في الاقفاص العائمة الدائرية بقطر 16متر وعمق  7متر في المياه البحرية لعدة دول في المياه العميقة. </vt:lpstr>
      <vt:lpstr>فترة النمو تتراوح بين 15-18شهرا تتضمن موسم شتاء واحد.  معدل النمو اليومي حوالي 1.5 غم لكل يوم ومعدل تحويل غذائي 1.5–  2ومعدل نسبة البقاء 80%.  تتغذى على علائق مصنعة خصيصا لأنواع الشانك. موسم التكاثر بين شهر كانون الثاني لغاية شهر اذار، اقصى طول مسجل للنوع 50 سم لكن قد يصل الى 80 سم.  يتواجد في الخليج العربي وغرب المحيط الهندي  والمحيط الهادي  والمحيط الاطلسي وجنوب افريقيا  </vt:lpstr>
      <vt:lpstr>تم استزراعه في الكويت منذ 1979لأغراض بحثية وفي الاعوام 1982– 1986تم تطوير الاستزراع كنشاط تجاري. كما تم اكثاره اصطناعيا و استزراعه تجاريا في البحرين باستخدام الاقفاص العائمة وفي الامارات وفي السعودية شمال البحر الاحمر وفي ايران وفي عمان وهناك محاولات اولية لاستزراعه في العراق مع العلم هو من الاسماك الموصى بإدخالها للاستزراع في العراق من قبل وزارة الزراعة العراقية.</vt:lpstr>
      <vt:lpstr>PowerPoint Presentation</vt:lpstr>
      <vt:lpstr>البياح Mulletsاو البياح الرمادي  Grey mullets  والتي تعود للعائلة Mugilidae و رتبة من الأسماك شعاعية الزعانف.  تنتشر هذه العائلة في جميع أنحاء العالم في المياه الساحلية المعتدلة والمدارية، كما تعيش بعض أنواعه في المياه العذبة.  سمك البياح يعتبر مصدر مهم للغذاء في دول حوض البحر الأبيض المتوسط منذ العصور القديمة.  تضم العائلةحوالي 80 نوعاً من سمك البياح موزعة على 17 جنساً، على الرغم من أن نصف تلك الأنواع يندرج تحت جنسين اثنين فقط؛ جنس الخشني Lizaو جنس البياح Mugil سمك البياح مميز بوجود زعنفتين منفصلتين على الظهر، وفم صغير مثلث، وبعدم وجود عضو للخط الجانبي. وهو يتغذى على الفُتَات، ومعظم أنواعه لديها معدة عضلية غير معتادة وبلعوم معقد للمساعدة في الهضم. </vt:lpstr>
      <vt:lpstr>تعيش أسماك عائلة البياح في المياه العذبة و في البحيرات و على شواطيء البحار في المناطق المعتدلة و الحارة وهي تتغذى على المواد العضوية الموجودة في الطين و لذلك فأمعائها طويلة و ملتفة.وتنتشر أسماك عائلة البياح في جميع أنحاء العالم و تعتبر من الأسماك الشعبية في كثير من البلدان العربية لرخص أسعارها وجودة طعمها و تنوع طرق طهيها. رغم أن أسماك عائلة البياح تعتبر من الأسماك البحرية نظرا لقيامها بالإخصاب و التفريخ في المياه البحرية إلا إنها تتميز بسرعة التأقلم على المياه الشروب حيث تقضى فترة من حياتها بها للتغذية كما يمكن تربيتها في المياه العذبة بعد أقلمتها. </vt:lpstr>
      <vt:lpstr>أهمية تربية أسماك عائلة البياح فى المزارع السمكية الى المميزات الآتية: 1- قدرتها على تحمل درجات ملوحة مختلفة بدأ من المياه العذبة ومروراُ بالمياه الشروب وحتى مستويات الملوحة الشديدة وتتحمل التغير فى درجات الملوحة. 2- يربى بسهولة ويسر وبكفاءة أقتصادية عالية فى معظم أنواع ومستويات ونظم وبيئات الأستزراع السمكى(الأستزراع الأحادى والمختلط – الأنواع منخفضة التكثيف ومتوسطة التكثيف وعالية التكثيف وفى الأحواض الترابية والتحويطات الشبكية). 3- تتواجد زريعتها بكميات كبيرة فى المصادر الطبيعية ويمكن الحصول عليها بسهولة ويسر وبأسعار أقتصادية. 4- توفير مصدر جيد ورخيص من البروتين الحيوانى العالى فى قيمتة الغذائية. 5- الأسعار التسويقية لأسماك عائلة البياح تعتبر من أعلى الأسعار لأسماك المزارع. </vt:lpstr>
      <vt:lpstr>PowerPoint Presentation</vt:lpstr>
      <vt:lpstr>تضم اسماك البلطي حوالي 100 نوع تنتشر هذه الأنواع طبيعياً في أفريقيا، و وسط أمريكا حتى المكسيك، و الجزء الشمالي من أمريكا الجنوبية و الهند، و أفريقيا هي الموطن الطبيعي لمجموعة اسماك البلطي، و الاستثناء الوحيد ظهور بعض أنواع البلطي طبيعياً في منطقة الشرق الأوسط حتى سوريا شمالاً، مع وجود بعض الأنواع في بحيرة طبريا و نهر الأردن.   أما التوزيع الحالي لأسماك البلطي فقد شمل إضافة إلى مناطق التوزيع الطبيعي أمريكا الجنوبية و أوروبا و الشرق الأقصى، إذ نقلت أنواع مختلفة من اسماك البلطي إلى هذه المناطق، و ربيت لأغراض مختلفة مثل السيطرة على الأعشاب و إنتاج الطعوم لصيد اسماك التونة، إضافة إلى إنتاج هذه الأسماك للاستهلاك المباشر.  يتوقع أن تكون سمكة البلطي من أهم الأسماك الزعنفية التي ستصل في المستقبل القريب لتكون أهم محصول سمكي عالمي في الاستزراع السمكي.   </vt:lpstr>
      <vt:lpstr>اهمية أسماك البلطي   لأسماك البلطي أهمية كبيرة في مناطق متعددة من العالم خصوصاً المناطق المدارية، إذ تمتاز هذه الأسماك بمجموعة من الصفات تجعلها مناسبة للتربية في المزارع، و أهم هذه الصفات: 1.  إمكانية كبيرة للإنتاج بسبب قدرتها على مقاومة زيادة الكثافة و قدرتها على البقاء في تراكيز منخفضة للأكسجين الذائب في الماء. 2. تتغذى على طيف واسع من الأغذية الطبيعية و الصناعية. 3.    مقاومتها للأمراض و الطفيليات عالية. 4.    يمكنها أن تنمو في مجال واسع من الملوحة. 5.    تمتاز بأنها اسماك جيدة للاستهلاك المباشر و لا تحوي عظام ضمن الأنسجة اللحمية.  و تنضج أسماك البلطي جنسياً بعمر عدة أشهر فقط و تتكاثر في أحواض التربية قبل وصولها إلى الوزن التسويقي مما يؤثر سلباً على إنتاجها، و ذلك عن طريق زيادة الكثافة و انخفاض معدلات النمو.     </vt:lpstr>
      <vt:lpstr>الصفات البيولوجية لأسماك البلطي:  الصفات البيولوجية كالحرارة المناسبة و الملوحة و نمط الغذاء و عادات التكاثر و النمو هي العوامل التي تحدد نجاح تربية نوع معين.  الحرارة المناسبة بشكل عام لأسماك البلطي هي 20 – 30م، و إن أسماك البلطي غير قادرة على الحياة في حرارة اقل من 10 م، و إن كانت لا تتواجد طبيعياً في مياه تنخفض الحرارة إلى دون 15م، و لا تتكاثر في درجة حرارة أقل من 20  م و الحرارة المناسبة للتكاثر لمعظم أنواع البلطي بحدود 26 – 29 م.</vt:lpstr>
      <vt:lpstr>PowerPoint Presentation</vt:lpstr>
      <vt:lpstr>PowerPoint Presentation</vt:lpstr>
      <vt:lpstr>شكرا لأصغائكم </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البصرة كلية الزراعة وحدة الاستزراع المائي</dc:title>
  <dc:creator>molly</dc:creator>
  <cp:lastModifiedBy>Maher</cp:lastModifiedBy>
  <cp:revision>44</cp:revision>
  <dcterms:created xsi:type="dcterms:W3CDTF">2019-02-28T06:14:02Z</dcterms:created>
  <dcterms:modified xsi:type="dcterms:W3CDTF">2023-01-27T14:11:52Z</dcterms:modified>
</cp:coreProperties>
</file>